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handoutMasterIdLst>
    <p:handoutMasterId r:id="rId28"/>
  </p:handoutMasterIdLst>
  <p:sldIdLst>
    <p:sldId id="256" r:id="rId5"/>
    <p:sldId id="294" r:id="rId6"/>
    <p:sldId id="295" r:id="rId7"/>
    <p:sldId id="293" r:id="rId8"/>
    <p:sldId id="274" r:id="rId9"/>
    <p:sldId id="290" r:id="rId10"/>
    <p:sldId id="296" r:id="rId11"/>
    <p:sldId id="297" r:id="rId12"/>
    <p:sldId id="298" r:id="rId13"/>
    <p:sldId id="291" r:id="rId14"/>
    <p:sldId id="270" r:id="rId15"/>
    <p:sldId id="284" r:id="rId16"/>
    <p:sldId id="305" r:id="rId17"/>
    <p:sldId id="302" r:id="rId18"/>
    <p:sldId id="289" r:id="rId19"/>
    <p:sldId id="304" r:id="rId20"/>
    <p:sldId id="299" r:id="rId21"/>
    <p:sldId id="277" r:id="rId22"/>
    <p:sldId id="292" r:id="rId23"/>
    <p:sldId id="303" r:id="rId24"/>
    <p:sldId id="306" r:id="rId25"/>
    <p:sldId id="30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showGuides="1">
      <p:cViewPr varScale="1">
        <p:scale>
          <a:sx n="79" d="100"/>
          <a:sy n="79" d="100"/>
        </p:scale>
        <p:origin x="82" y="221"/>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son, Rosie" userId="520a4aef-3d1c-4a2d-a14c-f03d762af803" providerId="ADAL" clId="{E87F571B-7F40-48A9-A8CF-F72EFE5CF2C0}"/>
    <pc:docChg chg="custSel addSld delSld modSld">
      <pc:chgData name="Harrison, Rosie" userId="520a4aef-3d1c-4a2d-a14c-f03d762af803" providerId="ADAL" clId="{E87F571B-7F40-48A9-A8CF-F72EFE5CF2C0}" dt="2021-10-08T12:12:49.509" v="4086" actId="962"/>
      <pc:docMkLst>
        <pc:docMk/>
      </pc:docMkLst>
      <pc:sldChg chg="modSp mod">
        <pc:chgData name="Harrison, Rosie" userId="520a4aef-3d1c-4a2d-a14c-f03d762af803" providerId="ADAL" clId="{E87F571B-7F40-48A9-A8CF-F72EFE5CF2C0}" dt="2021-10-08T12:12:49.509" v="4086" actId="962"/>
        <pc:sldMkLst>
          <pc:docMk/>
          <pc:sldMk cId="1473208711" sldId="277"/>
        </pc:sldMkLst>
        <pc:picChg chg="mod">
          <ac:chgData name="Harrison, Rosie" userId="520a4aef-3d1c-4a2d-a14c-f03d762af803" providerId="ADAL" clId="{E87F571B-7F40-48A9-A8CF-F72EFE5CF2C0}" dt="2021-10-08T12:12:49.509" v="4086" actId="962"/>
          <ac:picMkLst>
            <pc:docMk/>
            <pc:sldMk cId="1473208711" sldId="277"/>
            <ac:picMk id="5" creationId="{DCA32A7D-A15C-4D73-924F-F2AAF7970BEE}"/>
          </ac:picMkLst>
        </pc:picChg>
      </pc:sldChg>
      <pc:sldChg chg="modSp mod">
        <pc:chgData name="Harrison, Rosie" userId="520a4aef-3d1c-4a2d-a14c-f03d762af803" providerId="ADAL" clId="{E87F571B-7F40-48A9-A8CF-F72EFE5CF2C0}" dt="2021-10-08T11:17:31.364" v="663" actId="20577"/>
        <pc:sldMkLst>
          <pc:docMk/>
          <pc:sldMk cId="2975956389" sldId="284"/>
        </pc:sldMkLst>
        <pc:spChg chg="mod">
          <ac:chgData name="Harrison, Rosie" userId="520a4aef-3d1c-4a2d-a14c-f03d762af803" providerId="ADAL" clId="{E87F571B-7F40-48A9-A8CF-F72EFE5CF2C0}" dt="2021-10-08T11:17:31.364" v="663" actId="20577"/>
          <ac:spMkLst>
            <pc:docMk/>
            <pc:sldMk cId="2975956389" sldId="284"/>
            <ac:spMk id="3" creationId="{407AB554-D557-4CCC-AA08-71F26C11351E}"/>
          </ac:spMkLst>
        </pc:spChg>
      </pc:sldChg>
      <pc:sldChg chg="modSp mod">
        <pc:chgData name="Harrison, Rosie" userId="520a4aef-3d1c-4a2d-a14c-f03d762af803" providerId="ADAL" clId="{E87F571B-7F40-48A9-A8CF-F72EFE5CF2C0}" dt="2021-10-08T11:29:51.509" v="2779" actId="20577"/>
        <pc:sldMkLst>
          <pc:docMk/>
          <pc:sldMk cId="535638082" sldId="290"/>
        </pc:sldMkLst>
        <pc:spChg chg="mod">
          <ac:chgData name="Harrison, Rosie" userId="520a4aef-3d1c-4a2d-a14c-f03d762af803" providerId="ADAL" clId="{E87F571B-7F40-48A9-A8CF-F72EFE5CF2C0}" dt="2021-10-08T11:29:51.509" v="2779" actId="20577"/>
          <ac:spMkLst>
            <pc:docMk/>
            <pc:sldMk cId="535638082" sldId="290"/>
            <ac:spMk id="3" creationId="{02565175-3E71-4BF8-AEF5-793AF85F8DDD}"/>
          </ac:spMkLst>
        </pc:spChg>
      </pc:sldChg>
      <pc:sldChg chg="modSp mod">
        <pc:chgData name="Harrison, Rosie" userId="520a4aef-3d1c-4a2d-a14c-f03d762af803" providerId="ADAL" clId="{E87F571B-7F40-48A9-A8CF-F72EFE5CF2C0}" dt="2021-10-08T11:31:50.944" v="2923" actId="313"/>
        <pc:sldMkLst>
          <pc:docMk/>
          <pc:sldMk cId="3608675553" sldId="295"/>
        </pc:sldMkLst>
        <pc:spChg chg="mod">
          <ac:chgData name="Harrison, Rosie" userId="520a4aef-3d1c-4a2d-a14c-f03d762af803" providerId="ADAL" clId="{E87F571B-7F40-48A9-A8CF-F72EFE5CF2C0}" dt="2021-10-08T11:31:50.944" v="2923" actId="313"/>
          <ac:spMkLst>
            <pc:docMk/>
            <pc:sldMk cId="3608675553" sldId="295"/>
            <ac:spMk id="3" creationId="{6222E154-79EA-4FB3-85D6-090240ECEEDD}"/>
          </ac:spMkLst>
        </pc:spChg>
      </pc:sldChg>
      <pc:sldChg chg="del">
        <pc:chgData name="Harrison, Rosie" userId="520a4aef-3d1c-4a2d-a14c-f03d762af803" providerId="ADAL" clId="{E87F571B-7F40-48A9-A8CF-F72EFE5CF2C0}" dt="2021-10-08T11:25:37.886" v="2269" actId="2696"/>
        <pc:sldMkLst>
          <pc:docMk/>
          <pc:sldMk cId="4034968426" sldId="300"/>
        </pc:sldMkLst>
      </pc:sldChg>
      <pc:sldChg chg="modSp mod">
        <pc:chgData name="Harrison, Rosie" userId="520a4aef-3d1c-4a2d-a14c-f03d762af803" providerId="ADAL" clId="{E87F571B-7F40-48A9-A8CF-F72EFE5CF2C0}" dt="2021-10-08T11:25:26.312" v="2268" actId="20577"/>
        <pc:sldMkLst>
          <pc:docMk/>
          <pc:sldMk cId="787635540" sldId="302"/>
        </pc:sldMkLst>
        <pc:spChg chg="mod">
          <ac:chgData name="Harrison, Rosie" userId="520a4aef-3d1c-4a2d-a14c-f03d762af803" providerId="ADAL" clId="{E87F571B-7F40-48A9-A8CF-F72EFE5CF2C0}" dt="2021-10-08T11:25:26.312" v="2268" actId="20577"/>
          <ac:spMkLst>
            <pc:docMk/>
            <pc:sldMk cId="787635540" sldId="302"/>
            <ac:spMk id="3" creationId="{649800D8-2B6A-4D44-9E7A-99CF358FEE50}"/>
          </ac:spMkLst>
        </pc:spChg>
      </pc:sldChg>
      <pc:sldChg chg="modSp mod">
        <pc:chgData name="Harrison, Rosie" userId="520a4aef-3d1c-4a2d-a14c-f03d762af803" providerId="ADAL" clId="{E87F571B-7F40-48A9-A8CF-F72EFE5CF2C0}" dt="2021-10-08T11:22:41.279" v="1633" actId="20577"/>
        <pc:sldMkLst>
          <pc:docMk/>
          <pc:sldMk cId="1978459754" sldId="305"/>
        </pc:sldMkLst>
        <pc:spChg chg="mod">
          <ac:chgData name="Harrison, Rosie" userId="520a4aef-3d1c-4a2d-a14c-f03d762af803" providerId="ADAL" clId="{E87F571B-7F40-48A9-A8CF-F72EFE5CF2C0}" dt="2021-10-08T11:22:41.279" v="1633" actId="20577"/>
          <ac:spMkLst>
            <pc:docMk/>
            <pc:sldMk cId="1978459754" sldId="305"/>
            <ac:spMk id="3" creationId="{8DBCCC68-82BE-4419-9590-1CA2A7EB42CE}"/>
          </ac:spMkLst>
        </pc:spChg>
      </pc:sldChg>
      <pc:sldChg chg="modSp new mod">
        <pc:chgData name="Harrison, Rosie" userId="520a4aef-3d1c-4a2d-a14c-f03d762af803" providerId="ADAL" clId="{E87F571B-7F40-48A9-A8CF-F72EFE5CF2C0}" dt="2021-10-08T12:10:25.224" v="3767" actId="403"/>
        <pc:sldMkLst>
          <pc:docMk/>
          <pc:sldMk cId="3770356650" sldId="306"/>
        </pc:sldMkLst>
        <pc:spChg chg="mod">
          <ac:chgData name="Harrison, Rosie" userId="520a4aef-3d1c-4a2d-a14c-f03d762af803" providerId="ADAL" clId="{E87F571B-7F40-48A9-A8CF-F72EFE5CF2C0}" dt="2021-10-08T12:07:53.097" v="3497" actId="20577"/>
          <ac:spMkLst>
            <pc:docMk/>
            <pc:sldMk cId="3770356650" sldId="306"/>
            <ac:spMk id="2" creationId="{3184A33F-2ED3-457B-A3C3-B75747CFF82E}"/>
          </ac:spMkLst>
        </pc:spChg>
        <pc:spChg chg="mod">
          <ac:chgData name="Harrison, Rosie" userId="520a4aef-3d1c-4a2d-a14c-f03d762af803" providerId="ADAL" clId="{E87F571B-7F40-48A9-A8CF-F72EFE5CF2C0}" dt="2021-10-08T12:10:25.224" v="3767" actId="403"/>
          <ac:spMkLst>
            <pc:docMk/>
            <pc:sldMk cId="3770356650" sldId="306"/>
            <ac:spMk id="3" creationId="{3CF4B23C-017A-49F0-8D1A-EE89A5770E75}"/>
          </ac:spMkLst>
        </pc:spChg>
      </pc:sldChg>
      <pc:sldChg chg="modSp new mod">
        <pc:chgData name="Harrison, Rosie" userId="520a4aef-3d1c-4a2d-a14c-f03d762af803" providerId="ADAL" clId="{E87F571B-7F40-48A9-A8CF-F72EFE5CF2C0}" dt="2021-10-08T12:10:38.642" v="3768" actId="114"/>
        <pc:sldMkLst>
          <pc:docMk/>
          <pc:sldMk cId="3719473764" sldId="307"/>
        </pc:sldMkLst>
        <pc:spChg chg="mod">
          <ac:chgData name="Harrison, Rosie" userId="520a4aef-3d1c-4a2d-a14c-f03d762af803" providerId="ADAL" clId="{E87F571B-7F40-48A9-A8CF-F72EFE5CF2C0}" dt="2021-10-08T12:08:09.220" v="3539" actId="20577"/>
          <ac:spMkLst>
            <pc:docMk/>
            <pc:sldMk cId="3719473764" sldId="307"/>
            <ac:spMk id="2" creationId="{30BEE049-1C9C-41B6-B8BF-992C08F37BA6}"/>
          </ac:spMkLst>
        </pc:spChg>
        <pc:spChg chg="mod">
          <ac:chgData name="Harrison, Rosie" userId="520a4aef-3d1c-4a2d-a14c-f03d762af803" providerId="ADAL" clId="{E87F571B-7F40-48A9-A8CF-F72EFE5CF2C0}" dt="2021-10-08T12:10:38.642" v="3768" actId="114"/>
          <ac:spMkLst>
            <pc:docMk/>
            <pc:sldMk cId="3719473764" sldId="307"/>
            <ac:spMk id="3" creationId="{07D82DB3-3EE7-4EAE-870B-95A98F525EF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10/8/2021</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10/8/2021</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latin typeface="Arial" pitchFamily="34" charset="0"/>
                <a:cs typeface="Arial" pitchFamily="34" charset="0"/>
              </a:rPr>
              <a:t>NOTE:</a:t>
            </a:r>
          </a:p>
          <a:p>
            <a:r>
              <a:rPr lang="en-US" i="1" dirty="0">
                <a:latin typeface="Arial" pitchFamily="34" charset="0"/>
                <a:cs typeface="Arial" pitchFamily="34" charset="0"/>
              </a:rPr>
              <a:t>To change the  image on this slide, select the picture and delete it. Then click the Pictures icon in the placeholder to insert your own image.</a:t>
            </a: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10/8/2021</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10/8/2021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10/8/2021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10/8/2021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10/8/2021</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10/8/2021</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10/8/2021</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10/8/2021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10/8/2021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10/8/2021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10/8/2021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10/8/2021</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04900" y="2292094"/>
            <a:ext cx="5734050" cy="2219691"/>
          </a:xfrm>
        </p:spPr>
        <p:txBody>
          <a:bodyPr anchor="ctr">
            <a:normAutofit fontScale="90000"/>
          </a:bodyPr>
          <a:lstStyle/>
          <a:p>
            <a:r>
              <a:rPr lang="en-GB" dirty="0"/>
              <a:t>Exploring issues of positionality in qualitative research</a:t>
            </a:r>
            <a:r>
              <a:rPr lang="en-US" dirty="0"/>
              <a:t>			</a:t>
            </a:r>
          </a:p>
        </p:txBody>
      </p:sp>
      <p:sp>
        <p:nvSpPr>
          <p:cNvPr id="7" name="Subtitle 6"/>
          <p:cNvSpPr>
            <a:spLocks noGrp="1"/>
          </p:cNvSpPr>
          <p:nvPr>
            <p:ph type="subTitle" idx="1"/>
          </p:nvPr>
        </p:nvSpPr>
        <p:spPr/>
        <p:txBody>
          <a:bodyPr>
            <a:normAutofit/>
          </a:bodyPr>
          <a:lstStyle/>
          <a:p>
            <a:r>
              <a:rPr lang="en-US" dirty="0"/>
              <a:t>Rosie Harrison, Methods North West seminar 7.10.21</a:t>
            </a:r>
          </a:p>
          <a:p>
            <a:endParaRPr lang="en-US" dirty="0"/>
          </a:p>
          <a:p>
            <a:r>
              <a:rPr lang="en-US" dirty="0"/>
              <a:t>r.harrison5@lancaster.ac.uk</a:t>
            </a:r>
          </a:p>
        </p:txBody>
      </p:sp>
      <p:pic>
        <p:nvPicPr>
          <p:cNvPr id="4" name="Picture Placeholder 3" descr="Open book on table, blurred shelves of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A91E0-54BE-4374-8658-878C23639DC6}"/>
              </a:ext>
            </a:extLst>
          </p:cNvPr>
          <p:cNvSpPr>
            <a:spLocks noGrp="1"/>
          </p:cNvSpPr>
          <p:nvPr>
            <p:ph type="title"/>
          </p:nvPr>
        </p:nvSpPr>
        <p:spPr/>
        <p:txBody>
          <a:bodyPr/>
          <a:lstStyle/>
          <a:p>
            <a:r>
              <a:rPr lang="en-GB" dirty="0"/>
              <a:t>Aims of session </a:t>
            </a:r>
          </a:p>
        </p:txBody>
      </p:sp>
      <p:sp>
        <p:nvSpPr>
          <p:cNvPr id="3" name="Content Placeholder 2">
            <a:extLst>
              <a:ext uri="{FF2B5EF4-FFF2-40B4-BE49-F238E27FC236}">
                <a16:creationId xmlns:a16="http://schemas.microsoft.com/office/drawing/2014/main" id="{851DC6D1-987B-4009-A81A-ED5E889FAC49}"/>
              </a:ext>
            </a:extLst>
          </p:cNvPr>
          <p:cNvSpPr>
            <a:spLocks noGrp="1"/>
          </p:cNvSpPr>
          <p:nvPr>
            <p:ph idx="1"/>
          </p:nvPr>
        </p:nvSpPr>
        <p:spPr/>
        <p:txBody>
          <a:bodyPr/>
          <a:lstStyle/>
          <a:p>
            <a:r>
              <a:rPr lang="en-GB" dirty="0"/>
              <a:t>Share my struggles with positionality throughout the research journey </a:t>
            </a:r>
          </a:p>
          <a:p>
            <a:r>
              <a:rPr lang="en-GB" dirty="0"/>
              <a:t>Share some theoretical concepts and practical tools I have found useful </a:t>
            </a:r>
          </a:p>
          <a:p>
            <a:r>
              <a:rPr lang="en-GB" dirty="0"/>
              <a:t>Give you some inspiration for your own research journey  </a:t>
            </a:r>
          </a:p>
        </p:txBody>
      </p:sp>
    </p:spTree>
    <p:extLst>
      <p:ext uri="{BB962C8B-B14F-4D97-AF65-F5344CB8AC3E}">
        <p14:creationId xmlns:p14="http://schemas.microsoft.com/office/powerpoint/2010/main" val="160330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5486E-98F5-4980-96A1-F4101E7B7E88}"/>
              </a:ext>
            </a:extLst>
          </p:cNvPr>
          <p:cNvSpPr>
            <a:spLocks noGrp="1"/>
          </p:cNvSpPr>
          <p:nvPr>
            <p:ph type="title"/>
          </p:nvPr>
        </p:nvSpPr>
        <p:spPr/>
        <p:txBody>
          <a:bodyPr/>
          <a:lstStyle/>
          <a:p>
            <a:r>
              <a:rPr lang="en-GB" dirty="0"/>
              <a:t>Context of my research</a:t>
            </a:r>
          </a:p>
        </p:txBody>
      </p:sp>
      <p:sp>
        <p:nvSpPr>
          <p:cNvPr id="3" name="Content Placeholder 2">
            <a:extLst>
              <a:ext uri="{FF2B5EF4-FFF2-40B4-BE49-F238E27FC236}">
                <a16:creationId xmlns:a16="http://schemas.microsoft.com/office/drawing/2014/main" id="{6222E154-79EA-4FB3-85D6-090240ECEEDD}"/>
              </a:ext>
            </a:extLst>
          </p:cNvPr>
          <p:cNvSpPr>
            <a:spLocks noGrp="1"/>
          </p:cNvSpPr>
          <p:nvPr>
            <p:ph idx="1"/>
          </p:nvPr>
        </p:nvSpPr>
        <p:spPr/>
        <p:txBody>
          <a:bodyPr>
            <a:normAutofit/>
          </a:bodyPr>
          <a:lstStyle/>
          <a:p>
            <a:r>
              <a:rPr lang="en-GB" dirty="0"/>
              <a:t>Care industry: ‘under siege’ mentality caused by unfavourable media coverage and undercover journalists, high-stakes CQC inspections, high-profile governmental concerns, drastic social care budget cuts, worsening working conditions for carers. </a:t>
            </a:r>
          </a:p>
          <a:p>
            <a:r>
              <a:rPr lang="en-GB" dirty="0"/>
              <a:t>Academic: domiciliary care is under-researched as it takes place in the client’s home so access is difficult. This makes joining academic debates on care less straightforward as there are fundamental differences between different care settings</a:t>
            </a:r>
          </a:p>
          <a:p>
            <a:r>
              <a:rPr lang="en-GB" dirty="0"/>
              <a:t>Me: I worked in the care industry (2009-2013) in supported living for adults with learning disabilities and mental health issues, and in extra-care accommodation for the over 55s so I had knowledge of </a:t>
            </a:r>
            <a:r>
              <a:rPr lang="en-GB" dirty="0" err="1"/>
              <a:t>carework</a:t>
            </a:r>
            <a:r>
              <a:rPr lang="en-GB" dirty="0"/>
              <a:t> but in slightly different care settings </a:t>
            </a:r>
          </a:p>
          <a:p>
            <a:endParaRPr lang="en-GB" dirty="0"/>
          </a:p>
          <a:p>
            <a:r>
              <a:rPr lang="en-GB" dirty="0"/>
              <a:t>I conducted ethnographic fieldwork in a Domiciliary Care company </a:t>
            </a:r>
          </a:p>
        </p:txBody>
      </p:sp>
    </p:spTree>
    <p:extLst>
      <p:ext uri="{BB962C8B-B14F-4D97-AF65-F5344CB8AC3E}">
        <p14:creationId xmlns:p14="http://schemas.microsoft.com/office/powerpoint/2010/main" val="3608675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4F744-2A18-4509-BD39-D06D47EB90FF}"/>
              </a:ext>
            </a:extLst>
          </p:cNvPr>
          <p:cNvSpPr>
            <a:spLocks noGrp="1"/>
          </p:cNvSpPr>
          <p:nvPr>
            <p:ph type="title"/>
          </p:nvPr>
        </p:nvSpPr>
        <p:spPr/>
        <p:txBody>
          <a:bodyPr/>
          <a:lstStyle/>
          <a:p>
            <a:r>
              <a:rPr lang="en-GB" dirty="0"/>
              <a:t>Before fieldwork</a:t>
            </a:r>
          </a:p>
        </p:txBody>
      </p:sp>
      <p:sp>
        <p:nvSpPr>
          <p:cNvPr id="3" name="Text Placeholder 2">
            <a:extLst>
              <a:ext uri="{FF2B5EF4-FFF2-40B4-BE49-F238E27FC236}">
                <a16:creationId xmlns:a16="http://schemas.microsoft.com/office/drawing/2014/main" id="{20D34DAB-C4F3-4E32-8232-1D11EC24D193}"/>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847415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2EF32-1DB5-4664-884A-D0D5227875B3}"/>
              </a:ext>
            </a:extLst>
          </p:cNvPr>
          <p:cNvSpPr>
            <a:spLocks noGrp="1"/>
          </p:cNvSpPr>
          <p:nvPr>
            <p:ph type="title"/>
          </p:nvPr>
        </p:nvSpPr>
        <p:spPr/>
        <p:txBody>
          <a:bodyPr/>
          <a:lstStyle/>
          <a:p>
            <a:r>
              <a:rPr lang="en-GB" dirty="0"/>
              <a:t>Guiding notions of positionality and reflexivity </a:t>
            </a:r>
          </a:p>
        </p:txBody>
      </p:sp>
      <p:sp>
        <p:nvSpPr>
          <p:cNvPr id="3" name="Content Placeholder 2">
            <a:extLst>
              <a:ext uri="{FF2B5EF4-FFF2-40B4-BE49-F238E27FC236}">
                <a16:creationId xmlns:a16="http://schemas.microsoft.com/office/drawing/2014/main" id="{222EEF70-5853-48D1-A9D1-BA7B165A8C2D}"/>
              </a:ext>
            </a:extLst>
          </p:cNvPr>
          <p:cNvSpPr>
            <a:spLocks noGrp="1"/>
          </p:cNvSpPr>
          <p:nvPr>
            <p:ph idx="1"/>
          </p:nvPr>
        </p:nvSpPr>
        <p:spPr/>
        <p:txBody>
          <a:bodyPr/>
          <a:lstStyle/>
          <a:p>
            <a:pPr marL="0" indent="0" algn="just">
              <a:buNone/>
            </a:pPr>
            <a:r>
              <a:rPr lang="en-GB" sz="2400" dirty="0"/>
              <a:t>“it is only when you face your preconceptions head-on that you are able to put them on one side when you actually go out and observe and talk to people. You can only be open to surprises if you know what you expect to find” </a:t>
            </a:r>
            <a:r>
              <a:rPr lang="en-GB" dirty="0"/>
              <a:t>(O’Reilly 2012, p35)</a:t>
            </a:r>
          </a:p>
          <a:p>
            <a:pPr marL="0" indent="0" algn="just">
              <a:buNone/>
            </a:pPr>
            <a:endParaRPr lang="en-GB" dirty="0"/>
          </a:p>
          <a:p>
            <a:pPr marL="0" indent="0" algn="just">
              <a:buNone/>
            </a:pPr>
            <a:r>
              <a:rPr lang="en-GB" sz="2400" dirty="0"/>
              <a:t>“[we] recognise and highlight the role of researchers in </a:t>
            </a:r>
            <a:r>
              <a:rPr lang="en-GB" sz="2400" i="1" dirty="0"/>
              <a:t>constructing,</a:t>
            </a:r>
            <a:r>
              <a:rPr lang="en-GB" sz="2400" dirty="0"/>
              <a:t> not reconstructing or reclaiming or reflecting, research situations and data” </a:t>
            </a:r>
            <a:r>
              <a:rPr lang="en-GB" dirty="0"/>
              <a:t>(emphasis in the original) (Stanley and Wise, 1993 p201)</a:t>
            </a:r>
          </a:p>
          <a:p>
            <a:pPr marL="0" indent="0" algn="just">
              <a:buNone/>
            </a:pPr>
            <a:endParaRPr lang="en-GB" dirty="0"/>
          </a:p>
          <a:p>
            <a:endParaRPr lang="en-GB" dirty="0"/>
          </a:p>
        </p:txBody>
      </p:sp>
    </p:spTree>
    <p:extLst>
      <p:ext uri="{BB962C8B-B14F-4D97-AF65-F5344CB8AC3E}">
        <p14:creationId xmlns:p14="http://schemas.microsoft.com/office/powerpoint/2010/main" val="412819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B28EA-1E51-4BC8-975F-641257969446}"/>
              </a:ext>
            </a:extLst>
          </p:cNvPr>
          <p:cNvSpPr>
            <a:spLocks noGrp="1"/>
          </p:cNvSpPr>
          <p:nvPr>
            <p:ph type="title"/>
          </p:nvPr>
        </p:nvSpPr>
        <p:spPr/>
        <p:txBody>
          <a:bodyPr/>
          <a:lstStyle/>
          <a:p>
            <a:r>
              <a:rPr lang="en-GB" dirty="0"/>
              <a:t>Habitus and positionality </a:t>
            </a:r>
          </a:p>
        </p:txBody>
      </p:sp>
      <p:sp>
        <p:nvSpPr>
          <p:cNvPr id="3" name="Content Placeholder 2">
            <a:extLst>
              <a:ext uri="{FF2B5EF4-FFF2-40B4-BE49-F238E27FC236}">
                <a16:creationId xmlns:a16="http://schemas.microsoft.com/office/drawing/2014/main" id="{02565175-3E71-4BF8-AEF5-793AF85F8DDD}"/>
              </a:ext>
            </a:extLst>
          </p:cNvPr>
          <p:cNvSpPr>
            <a:spLocks noGrp="1"/>
          </p:cNvSpPr>
          <p:nvPr>
            <p:ph idx="1"/>
          </p:nvPr>
        </p:nvSpPr>
        <p:spPr/>
        <p:txBody>
          <a:bodyPr>
            <a:normAutofit/>
          </a:bodyPr>
          <a:lstStyle/>
          <a:p>
            <a:pPr marL="0" indent="0">
              <a:buNone/>
            </a:pPr>
            <a:r>
              <a:rPr lang="en-GB" sz="2400" dirty="0"/>
              <a:t>“the habitus is an infinite capacity for generating products – thoughts, perceptions, expressions and actions – whose limits are set by the historically and socially situated conditions of its production” </a:t>
            </a:r>
            <a:r>
              <a:rPr lang="en-GB" sz="1800" dirty="0"/>
              <a:t>(Bourdieu, </a:t>
            </a:r>
            <a:r>
              <a:rPr lang="en-GB" sz="1800" i="1" dirty="0"/>
              <a:t>Logic of Practice</a:t>
            </a:r>
            <a:r>
              <a:rPr lang="en-GB" sz="1800" dirty="0"/>
              <a:t>, p55) </a:t>
            </a:r>
          </a:p>
          <a:p>
            <a:endParaRPr lang="en-GB" dirty="0"/>
          </a:p>
          <a:p>
            <a:r>
              <a:rPr lang="en-GB" dirty="0"/>
              <a:t>Habitus gives both the researcher and participant their understanding of the research phenomena </a:t>
            </a:r>
          </a:p>
          <a:p>
            <a:r>
              <a:rPr lang="en-GB" dirty="0"/>
              <a:t>Habitus gives the notion of ‘what makes sense for people like us’ (for both researcher and participant) and is linked to our ‘primary conditioning’ and how we were brought up </a:t>
            </a:r>
          </a:p>
          <a:p>
            <a:endParaRPr lang="en-GB" dirty="0"/>
          </a:p>
        </p:txBody>
      </p:sp>
    </p:spTree>
    <p:extLst>
      <p:ext uri="{BB962C8B-B14F-4D97-AF65-F5344CB8AC3E}">
        <p14:creationId xmlns:p14="http://schemas.microsoft.com/office/powerpoint/2010/main" val="53563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6CAA2-C079-4F11-AAF7-C041142A279C}"/>
              </a:ext>
            </a:extLst>
          </p:cNvPr>
          <p:cNvSpPr>
            <a:spLocks noGrp="1"/>
          </p:cNvSpPr>
          <p:nvPr>
            <p:ph type="title"/>
          </p:nvPr>
        </p:nvSpPr>
        <p:spPr/>
        <p:txBody>
          <a:bodyPr/>
          <a:lstStyle/>
          <a:p>
            <a:r>
              <a:rPr lang="en-GB" dirty="0"/>
              <a:t>Questions I reflected on from these theoretical resources  </a:t>
            </a:r>
          </a:p>
        </p:txBody>
      </p:sp>
      <p:sp>
        <p:nvSpPr>
          <p:cNvPr id="3" name="Content Placeholder 2">
            <a:extLst>
              <a:ext uri="{FF2B5EF4-FFF2-40B4-BE49-F238E27FC236}">
                <a16:creationId xmlns:a16="http://schemas.microsoft.com/office/drawing/2014/main" id="{B4ACCC93-3AAF-47BC-B7D0-245A04644DF8}"/>
              </a:ext>
            </a:extLst>
          </p:cNvPr>
          <p:cNvSpPr>
            <a:spLocks noGrp="1"/>
          </p:cNvSpPr>
          <p:nvPr>
            <p:ph idx="1"/>
          </p:nvPr>
        </p:nvSpPr>
        <p:spPr/>
        <p:txBody>
          <a:bodyPr/>
          <a:lstStyle/>
          <a:p>
            <a:r>
              <a:rPr lang="en-GB" dirty="0"/>
              <a:t>What do I expect to find? </a:t>
            </a:r>
          </a:p>
          <a:p>
            <a:r>
              <a:rPr lang="en-GB" dirty="0"/>
              <a:t>How would I have reacted to the research topic and questions when I did the job?</a:t>
            </a:r>
          </a:p>
          <a:p>
            <a:r>
              <a:rPr lang="en-GB" dirty="0"/>
              <a:t>What parts of my understanding of the world might participants share? </a:t>
            </a:r>
          </a:p>
          <a:p>
            <a:r>
              <a:rPr lang="en-GB" dirty="0"/>
              <a:t>Importance of conducting a pilot study to get a broader sense of what might be important for participants </a:t>
            </a:r>
          </a:p>
          <a:p>
            <a:endParaRPr lang="en-GB" dirty="0"/>
          </a:p>
          <a:p>
            <a:r>
              <a:rPr lang="en-GB" dirty="0"/>
              <a:t>These informed how I prepared to enter the field, my initial contact with the Domiciliary Care company, and my research design </a:t>
            </a:r>
          </a:p>
          <a:p>
            <a:r>
              <a:rPr lang="en-GB" dirty="0"/>
              <a:t>And informed my personal appearance when in the field (clothes, notebook type etc) </a:t>
            </a:r>
          </a:p>
          <a:p>
            <a:endParaRPr lang="en-GB" dirty="0"/>
          </a:p>
        </p:txBody>
      </p:sp>
    </p:spTree>
    <p:extLst>
      <p:ext uri="{BB962C8B-B14F-4D97-AF65-F5344CB8AC3E}">
        <p14:creationId xmlns:p14="http://schemas.microsoft.com/office/powerpoint/2010/main" val="1396958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2F0BE-2D98-43BD-95E9-DC18E031E20E}"/>
              </a:ext>
            </a:extLst>
          </p:cNvPr>
          <p:cNvSpPr>
            <a:spLocks noGrp="1"/>
          </p:cNvSpPr>
          <p:nvPr>
            <p:ph type="title"/>
          </p:nvPr>
        </p:nvSpPr>
        <p:spPr/>
        <p:txBody>
          <a:bodyPr/>
          <a:lstStyle/>
          <a:p>
            <a:r>
              <a:rPr lang="en-GB" dirty="0"/>
              <a:t>During fieldwork </a:t>
            </a:r>
          </a:p>
        </p:txBody>
      </p:sp>
      <p:sp>
        <p:nvSpPr>
          <p:cNvPr id="3" name="Text Placeholder 2">
            <a:extLst>
              <a:ext uri="{FF2B5EF4-FFF2-40B4-BE49-F238E27FC236}">
                <a16:creationId xmlns:a16="http://schemas.microsoft.com/office/drawing/2014/main" id="{CA69280A-9F80-4C3D-9E10-327F0BC6FF42}"/>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847543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EFE1D-686F-4D43-95C2-3F9856E28257}"/>
              </a:ext>
            </a:extLst>
          </p:cNvPr>
          <p:cNvSpPr>
            <a:spLocks noGrp="1"/>
          </p:cNvSpPr>
          <p:nvPr>
            <p:ph type="title"/>
          </p:nvPr>
        </p:nvSpPr>
        <p:spPr/>
        <p:txBody>
          <a:bodyPr/>
          <a:lstStyle/>
          <a:p>
            <a:r>
              <a:rPr lang="en-GB" dirty="0"/>
              <a:t>Problems I had not expected </a:t>
            </a:r>
          </a:p>
        </p:txBody>
      </p:sp>
      <p:sp>
        <p:nvSpPr>
          <p:cNvPr id="3" name="Content Placeholder 2">
            <a:extLst>
              <a:ext uri="{FF2B5EF4-FFF2-40B4-BE49-F238E27FC236}">
                <a16:creationId xmlns:a16="http://schemas.microsoft.com/office/drawing/2014/main" id="{EAC309F3-C8C5-42B4-A291-B3F041F568C4}"/>
              </a:ext>
            </a:extLst>
          </p:cNvPr>
          <p:cNvSpPr>
            <a:spLocks noGrp="1"/>
          </p:cNvSpPr>
          <p:nvPr>
            <p:ph idx="1"/>
          </p:nvPr>
        </p:nvSpPr>
        <p:spPr/>
        <p:txBody>
          <a:bodyPr/>
          <a:lstStyle/>
          <a:p>
            <a:r>
              <a:rPr lang="en-GB" dirty="0"/>
              <a:t>Only 4 people across the research (over 100 people) had any idea what a PhD was</a:t>
            </a:r>
          </a:p>
          <a:p>
            <a:r>
              <a:rPr lang="en-GB" dirty="0"/>
              <a:t>Carers were not used to being observed for benevolent reasons </a:t>
            </a:r>
          </a:p>
          <a:p>
            <a:r>
              <a:rPr lang="en-GB" dirty="0"/>
              <a:t>I had to prove my care experiences continually – this positionality was not a given </a:t>
            </a:r>
          </a:p>
          <a:p>
            <a:r>
              <a:rPr lang="en-GB" dirty="0"/>
              <a:t>The fear induced by the notebook  </a:t>
            </a:r>
          </a:p>
          <a:p>
            <a:r>
              <a:rPr lang="en-GB" dirty="0"/>
              <a:t>Logistical issues – hanging around street corners waiting for carers, finding spaces to park the car, being given the wrong time, carer not recognising me so walking past </a:t>
            </a:r>
          </a:p>
        </p:txBody>
      </p:sp>
    </p:spTree>
    <p:extLst>
      <p:ext uri="{BB962C8B-B14F-4D97-AF65-F5344CB8AC3E}">
        <p14:creationId xmlns:p14="http://schemas.microsoft.com/office/powerpoint/2010/main" val="1112048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5F4B1-6CA2-4BF4-B240-114B07FF7D35}"/>
              </a:ext>
            </a:extLst>
          </p:cNvPr>
          <p:cNvSpPr>
            <a:spLocks noGrp="1"/>
          </p:cNvSpPr>
          <p:nvPr>
            <p:ph type="title"/>
          </p:nvPr>
        </p:nvSpPr>
        <p:spPr>
          <a:xfrm>
            <a:off x="1104900" y="76200"/>
            <a:ext cx="9980682" cy="1096962"/>
          </a:xfrm>
        </p:spPr>
        <p:txBody>
          <a:bodyPr anchor="b">
            <a:normAutofit/>
          </a:bodyPr>
          <a:lstStyle/>
          <a:p>
            <a:r>
              <a:rPr lang="en-GB" dirty="0"/>
              <a:t>Recognition </a:t>
            </a:r>
          </a:p>
        </p:txBody>
      </p:sp>
      <p:sp>
        <p:nvSpPr>
          <p:cNvPr id="3" name="Content Placeholder 2">
            <a:extLst>
              <a:ext uri="{FF2B5EF4-FFF2-40B4-BE49-F238E27FC236}">
                <a16:creationId xmlns:a16="http://schemas.microsoft.com/office/drawing/2014/main" id="{1A1DEAE3-1E60-4691-89A5-5CFA0BE5752A}"/>
              </a:ext>
            </a:extLst>
          </p:cNvPr>
          <p:cNvSpPr>
            <a:spLocks noGrp="1"/>
          </p:cNvSpPr>
          <p:nvPr>
            <p:ph sz="half" idx="1"/>
          </p:nvPr>
        </p:nvSpPr>
        <p:spPr>
          <a:xfrm>
            <a:off x="1104900" y="1600200"/>
            <a:ext cx="4914900" cy="4571999"/>
          </a:xfrm>
        </p:spPr>
        <p:txBody>
          <a:bodyPr>
            <a:normAutofit/>
          </a:bodyPr>
          <a:lstStyle/>
          <a:p>
            <a:pPr marL="0" indent="0">
              <a:buNone/>
            </a:pPr>
            <a:r>
              <a:rPr lang="en-GB" sz="2400" dirty="0"/>
              <a:t>For Butler, subjectivity is “embedded within the primary relationality that exists between Self and Other, and within the wider context within which </a:t>
            </a:r>
            <a:r>
              <a:rPr lang="en-GB" sz="2400" b="1" dirty="0"/>
              <a:t>the struggle for recognition is continually played out</a:t>
            </a:r>
            <a:r>
              <a:rPr lang="en-GB" sz="2400" dirty="0"/>
              <a:t>, not as she puts it, as a presupposition, but as an achievement, as </a:t>
            </a:r>
            <a:r>
              <a:rPr lang="en-GB" sz="2400" b="1" dirty="0"/>
              <a:t>something that must be continually worked at or struggled over</a:t>
            </a:r>
            <a:r>
              <a:rPr lang="en-GB" sz="2400" dirty="0"/>
              <a:t>” </a:t>
            </a:r>
          </a:p>
          <a:p>
            <a:pPr marL="0" indent="0">
              <a:buNone/>
            </a:pPr>
            <a:r>
              <a:rPr lang="en-GB" dirty="0"/>
              <a:t>(Tyler, 2019, </a:t>
            </a:r>
            <a:r>
              <a:rPr lang="en-GB" i="1" dirty="0"/>
              <a:t>Judith Butler and Organisation Theory</a:t>
            </a:r>
            <a:r>
              <a:rPr lang="en-GB" dirty="0"/>
              <a:t> pp19-20) </a:t>
            </a:r>
          </a:p>
        </p:txBody>
      </p:sp>
      <p:pic>
        <p:nvPicPr>
          <p:cNvPr id="5" name="Content Placeholder 4" descr="Connections with solid fill">
            <a:extLst>
              <a:ext uri="{FF2B5EF4-FFF2-40B4-BE49-F238E27FC236}">
                <a16:creationId xmlns:a16="http://schemas.microsoft.com/office/drawing/2014/main" id="{9611518F-6484-4CCD-B893-967DE0B9345B}"/>
              </a:ext>
            </a:extLst>
          </p:cNvPr>
          <p:cNvPicPr>
            <a:picLocks noGrp="1" noChangeAspect="1"/>
          </p:cNvPicPr>
          <p:nvPr>
            <p:ph sz="half" idx="2"/>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43650" y="1600200"/>
            <a:ext cx="4571999" cy="4571999"/>
          </a:xfrm>
        </p:spPr>
      </p:pic>
    </p:spTree>
    <p:extLst>
      <p:ext uri="{BB962C8B-B14F-4D97-AF65-F5344CB8AC3E}">
        <p14:creationId xmlns:p14="http://schemas.microsoft.com/office/powerpoint/2010/main" val="1380835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E7F99-1C85-4E67-8D56-53D131299618}"/>
              </a:ext>
            </a:extLst>
          </p:cNvPr>
          <p:cNvSpPr>
            <a:spLocks noGrp="1"/>
          </p:cNvSpPr>
          <p:nvPr>
            <p:ph type="title"/>
          </p:nvPr>
        </p:nvSpPr>
        <p:spPr/>
        <p:txBody>
          <a:bodyPr/>
          <a:lstStyle/>
          <a:p>
            <a:r>
              <a:rPr lang="en-GB" dirty="0"/>
              <a:t>Testing my positionality  </a:t>
            </a:r>
          </a:p>
        </p:txBody>
      </p:sp>
      <p:sp>
        <p:nvSpPr>
          <p:cNvPr id="3" name="Content Placeholder 2">
            <a:extLst>
              <a:ext uri="{FF2B5EF4-FFF2-40B4-BE49-F238E27FC236}">
                <a16:creationId xmlns:a16="http://schemas.microsoft.com/office/drawing/2014/main" id="{0FA0149A-24C8-45CF-8A78-FDD31EB41901}"/>
              </a:ext>
            </a:extLst>
          </p:cNvPr>
          <p:cNvSpPr>
            <a:spLocks noGrp="1"/>
          </p:cNvSpPr>
          <p:nvPr>
            <p:ph idx="1"/>
          </p:nvPr>
        </p:nvSpPr>
        <p:spPr/>
        <p:txBody>
          <a:bodyPr>
            <a:normAutofit/>
          </a:bodyPr>
          <a:lstStyle/>
          <a:p>
            <a:pPr algn="just"/>
            <a:r>
              <a:rPr lang="en-GB" dirty="0"/>
              <a:t>2</a:t>
            </a:r>
            <a:r>
              <a:rPr lang="en-GB" baseline="30000" dirty="0"/>
              <a:t>nd</a:t>
            </a:r>
            <a:r>
              <a:rPr lang="en-GB" dirty="0"/>
              <a:t> day of fieldwork observing an induction training session. I was offered the chance to try out the online learning and testing system. But then the trainer asked for my scores – fortunately I passed with flying colours, but what would have happened if I had failed? </a:t>
            </a:r>
          </a:p>
          <a:p>
            <a:pPr algn="just"/>
            <a:r>
              <a:rPr lang="en-GB" dirty="0"/>
              <a:t>One of the questions was scenario based, I was torn between answering with what I knew she thought I should say and being honest about how I would have dealt with that situation as a carer. In the end I chose honesty and she was grudgingly happy. Again, the question was what would have happened to my access to the company had I failed this test? </a:t>
            </a:r>
          </a:p>
          <a:p>
            <a:r>
              <a:rPr lang="en-GB" dirty="0"/>
              <a:t>My experiences point to just how important verifying the researcher’s positionality and experiences are for participants. </a:t>
            </a:r>
          </a:p>
        </p:txBody>
      </p:sp>
    </p:spTree>
    <p:extLst>
      <p:ext uri="{BB962C8B-B14F-4D97-AF65-F5344CB8AC3E}">
        <p14:creationId xmlns:p14="http://schemas.microsoft.com/office/powerpoint/2010/main" val="516341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6EBDB-4181-48FC-B2E3-AD90E7ABDCB2}"/>
              </a:ext>
            </a:extLst>
          </p:cNvPr>
          <p:cNvSpPr>
            <a:spLocks noGrp="1"/>
          </p:cNvSpPr>
          <p:nvPr>
            <p:ph type="title"/>
          </p:nvPr>
        </p:nvSpPr>
        <p:spPr/>
        <p:txBody>
          <a:bodyPr/>
          <a:lstStyle/>
          <a:p>
            <a:r>
              <a:rPr lang="en-GB" dirty="0"/>
              <a:t>Worrying about what I thought </a:t>
            </a:r>
          </a:p>
        </p:txBody>
      </p:sp>
      <p:sp>
        <p:nvSpPr>
          <p:cNvPr id="3" name="Content Placeholder 2">
            <a:extLst>
              <a:ext uri="{FF2B5EF4-FFF2-40B4-BE49-F238E27FC236}">
                <a16:creationId xmlns:a16="http://schemas.microsoft.com/office/drawing/2014/main" id="{407AB554-D557-4CCC-AA08-71F26C11351E}"/>
              </a:ext>
            </a:extLst>
          </p:cNvPr>
          <p:cNvSpPr>
            <a:spLocks noGrp="1"/>
          </p:cNvSpPr>
          <p:nvPr>
            <p:ph idx="1"/>
          </p:nvPr>
        </p:nvSpPr>
        <p:spPr/>
        <p:txBody>
          <a:bodyPr/>
          <a:lstStyle/>
          <a:p>
            <a:r>
              <a:rPr lang="en-GB" dirty="0"/>
              <a:t>Common for participants to try and read my notes upside down – I tried to alleviate their worries by saying what I was writing and why I thought it was important. </a:t>
            </a:r>
          </a:p>
          <a:p>
            <a:r>
              <a:rPr lang="en-GB" dirty="0"/>
              <a:t>A lot of my work around positionality focussed on reassuring participants that there was no ‘right’ or ‘wrong’ answers and I was genuinely interested in what they personally thought </a:t>
            </a:r>
          </a:p>
          <a:p>
            <a:r>
              <a:rPr lang="en-GB" dirty="0"/>
              <a:t>Participants have their own reasons for participating in research and want to ‘perform’ well – as researchers we need to recognise this </a:t>
            </a:r>
          </a:p>
        </p:txBody>
      </p:sp>
    </p:spTree>
    <p:extLst>
      <p:ext uri="{BB962C8B-B14F-4D97-AF65-F5344CB8AC3E}">
        <p14:creationId xmlns:p14="http://schemas.microsoft.com/office/powerpoint/2010/main" val="2975956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E73F0-5908-44DD-9A25-EBDE9527D7D8}"/>
              </a:ext>
            </a:extLst>
          </p:cNvPr>
          <p:cNvSpPr>
            <a:spLocks noGrp="1"/>
          </p:cNvSpPr>
          <p:nvPr>
            <p:ph type="title"/>
          </p:nvPr>
        </p:nvSpPr>
        <p:spPr/>
        <p:txBody>
          <a:bodyPr/>
          <a:lstStyle/>
          <a:p>
            <a:r>
              <a:rPr lang="en-GB" dirty="0"/>
              <a:t>Being seen as out of place in the hall </a:t>
            </a:r>
          </a:p>
        </p:txBody>
      </p:sp>
      <p:sp>
        <p:nvSpPr>
          <p:cNvPr id="3" name="Content Placeholder 2">
            <a:extLst>
              <a:ext uri="{FF2B5EF4-FFF2-40B4-BE49-F238E27FC236}">
                <a16:creationId xmlns:a16="http://schemas.microsoft.com/office/drawing/2014/main" id="{8DBCCC68-82BE-4419-9590-1CA2A7EB42CE}"/>
              </a:ext>
            </a:extLst>
          </p:cNvPr>
          <p:cNvSpPr>
            <a:spLocks noGrp="1"/>
          </p:cNvSpPr>
          <p:nvPr>
            <p:ph idx="1"/>
          </p:nvPr>
        </p:nvSpPr>
        <p:spPr/>
        <p:txBody>
          <a:bodyPr>
            <a:normAutofit/>
          </a:bodyPr>
          <a:lstStyle/>
          <a:p>
            <a:r>
              <a:rPr lang="en-GB" dirty="0"/>
              <a:t>My research took place in client’s homes and family members were often anxious about my presence in the hall (where I would stand to give the client privacy whilst intimate care tasks were being carried out)</a:t>
            </a:r>
          </a:p>
          <a:p>
            <a:r>
              <a:rPr lang="en-GB" dirty="0"/>
              <a:t>Sometimes I ‘lost’ data on the carers I was shadowing because wives or husbands needed to talk to me about their situation and how they were feeling – saw me as someone who was safe to talk to, or as someone who could feed back to the company their complaints </a:t>
            </a:r>
          </a:p>
          <a:p>
            <a:r>
              <a:rPr lang="en-GB" dirty="0"/>
              <a:t>I also encountered a lot of family members being concerned that I was trying to ‘catch out’ or cause trouble for their favourite carers so they would often try and explain what was going on and why they were ‘good’ carers </a:t>
            </a:r>
          </a:p>
          <a:p>
            <a:r>
              <a:rPr lang="en-GB" dirty="0"/>
              <a:t>Therefore, researcher positionality was not static but dependent on whose home I was in, and what they thought I was doing </a:t>
            </a:r>
          </a:p>
        </p:txBody>
      </p:sp>
    </p:spTree>
    <p:extLst>
      <p:ext uri="{BB962C8B-B14F-4D97-AF65-F5344CB8AC3E}">
        <p14:creationId xmlns:p14="http://schemas.microsoft.com/office/powerpoint/2010/main" val="1978459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0C663-3EB9-4BE8-B829-6C0EFAAB254A}"/>
              </a:ext>
            </a:extLst>
          </p:cNvPr>
          <p:cNvSpPr>
            <a:spLocks noGrp="1"/>
          </p:cNvSpPr>
          <p:nvPr>
            <p:ph type="title"/>
          </p:nvPr>
        </p:nvSpPr>
        <p:spPr/>
        <p:txBody>
          <a:bodyPr/>
          <a:lstStyle/>
          <a:p>
            <a:r>
              <a:rPr lang="en-GB" dirty="0"/>
              <a:t>Being rejected </a:t>
            </a:r>
          </a:p>
        </p:txBody>
      </p:sp>
      <p:sp>
        <p:nvSpPr>
          <p:cNvPr id="3" name="Content Placeholder 2">
            <a:extLst>
              <a:ext uri="{FF2B5EF4-FFF2-40B4-BE49-F238E27FC236}">
                <a16:creationId xmlns:a16="http://schemas.microsoft.com/office/drawing/2014/main" id="{649800D8-2B6A-4D44-9E7A-99CF358FEE50}"/>
              </a:ext>
            </a:extLst>
          </p:cNvPr>
          <p:cNvSpPr>
            <a:spLocks noGrp="1"/>
          </p:cNvSpPr>
          <p:nvPr>
            <p:ph idx="1"/>
          </p:nvPr>
        </p:nvSpPr>
        <p:spPr/>
        <p:txBody>
          <a:bodyPr>
            <a:normAutofit/>
          </a:bodyPr>
          <a:lstStyle/>
          <a:p>
            <a:r>
              <a:rPr lang="en-GB" dirty="0"/>
              <a:t>Sometimes participants will reject the positionality of the researcher regardless of your best efforts </a:t>
            </a:r>
          </a:p>
          <a:p>
            <a:r>
              <a:rPr lang="en-GB" dirty="0"/>
              <a:t>Qualitative research is relational and people have their own reasons for choosing to participate or not </a:t>
            </a:r>
          </a:p>
          <a:p>
            <a:r>
              <a:rPr lang="en-GB" dirty="0"/>
              <a:t>As researchers we can use research diaries to record our feelings about participants so that we are conscious of them and can track changes over time </a:t>
            </a:r>
          </a:p>
        </p:txBody>
      </p:sp>
    </p:spTree>
    <p:extLst>
      <p:ext uri="{BB962C8B-B14F-4D97-AF65-F5344CB8AC3E}">
        <p14:creationId xmlns:p14="http://schemas.microsoft.com/office/powerpoint/2010/main" val="787635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34EF6-CF2F-4DE9-8F8B-3E33834442AD}"/>
              </a:ext>
            </a:extLst>
          </p:cNvPr>
          <p:cNvSpPr>
            <a:spLocks noGrp="1"/>
          </p:cNvSpPr>
          <p:nvPr>
            <p:ph type="title"/>
          </p:nvPr>
        </p:nvSpPr>
        <p:spPr/>
        <p:txBody>
          <a:bodyPr/>
          <a:lstStyle/>
          <a:p>
            <a:r>
              <a:rPr lang="en-GB" dirty="0"/>
              <a:t>The struggle for recognition as a researcher  </a:t>
            </a:r>
          </a:p>
        </p:txBody>
      </p:sp>
      <p:sp>
        <p:nvSpPr>
          <p:cNvPr id="3" name="Content Placeholder 2">
            <a:extLst>
              <a:ext uri="{FF2B5EF4-FFF2-40B4-BE49-F238E27FC236}">
                <a16:creationId xmlns:a16="http://schemas.microsoft.com/office/drawing/2014/main" id="{7ECD760B-F34A-43FA-A7F6-12FB4152BB01}"/>
              </a:ext>
            </a:extLst>
          </p:cNvPr>
          <p:cNvSpPr>
            <a:spLocks noGrp="1"/>
          </p:cNvSpPr>
          <p:nvPr>
            <p:ph idx="1"/>
          </p:nvPr>
        </p:nvSpPr>
        <p:spPr/>
        <p:txBody>
          <a:bodyPr>
            <a:normAutofit/>
          </a:bodyPr>
          <a:lstStyle/>
          <a:p>
            <a:r>
              <a:rPr lang="en-GB" dirty="0"/>
              <a:t>Nobody knowing what university research or a PhD was (relied on caring exp rather than academic credentials) </a:t>
            </a:r>
          </a:p>
          <a:p>
            <a:r>
              <a:rPr lang="en-GB" dirty="0"/>
              <a:t>Participants had experiences of people observing them for non-benevolent reasons and therefore suspicious especially about notetaking </a:t>
            </a:r>
          </a:p>
          <a:p>
            <a:r>
              <a:rPr lang="en-GB" dirty="0"/>
              <a:t>Logistical problems waiting for carer – setting off security lights, people being suspicious at strangers in their housing estate, parking my car </a:t>
            </a:r>
          </a:p>
          <a:p>
            <a:r>
              <a:rPr lang="en-GB" dirty="0"/>
              <a:t>Position in house and other family members – saw me as someone who could pass complaints on to the office, or was snooping on their favourite carers </a:t>
            </a:r>
          </a:p>
          <a:p>
            <a:endParaRPr lang="en-GB" dirty="0"/>
          </a:p>
          <a:p>
            <a:endParaRPr lang="en-GB" dirty="0"/>
          </a:p>
        </p:txBody>
      </p:sp>
    </p:spTree>
    <p:extLst>
      <p:ext uri="{BB962C8B-B14F-4D97-AF65-F5344CB8AC3E}">
        <p14:creationId xmlns:p14="http://schemas.microsoft.com/office/powerpoint/2010/main" val="1495529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B1147-AB16-487F-8651-A359BB677F91}"/>
              </a:ext>
            </a:extLst>
          </p:cNvPr>
          <p:cNvSpPr>
            <a:spLocks noGrp="1"/>
          </p:cNvSpPr>
          <p:nvPr>
            <p:ph type="title"/>
          </p:nvPr>
        </p:nvSpPr>
        <p:spPr/>
        <p:txBody>
          <a:bodyPr/>
          <a:lstStyle/>
          <a:p>
            <a:r>
              <a:rPr lang="en-GB" dirty="0"/>
              <a:t>Questions I reflected on </a:t>
            </a:r>
          </a:p>
        </p:txBody>
      </p:sp>
      <p:sp>
        <p:nvSpPr>
          <p:cNvPr id="3" name="Content Placeholder 2">
            <a:extLst>
              <a:ext uri="{FF2B5EF4-FFF2-40B4-BE49-F238E27FC236}">
                <a16:creationId xmlns:a16="http://schemas.microsoft.com/office/drawing/2014/main" id="{ED3E881F-3D9E-4536-8D3D-2C310A4881C1}"/>
              </a:ext>
            </a:extLst>
          </p:cNvPr>
          <p:cNvSpPr>
            <a:spLocks noGrp="1"/>
          </p:cNvSpPr>
          <p:nvPr>
            <p:ph idx="1"/>
          </p:nvPr>
        </p:nvSpPr>
        <p:spPr/>
        <p:txBody>
          <a:bodyPr/>
          <a:lstStyle/>
          <a:p>
            <a:r>
              <a:rPr lang="en-GB" dirty="0"/>
              <a:t>Why were these participants reacting to me like this?</a:t>
            </a:r>
          </a:p>
          <a:p>
            <a:r>
              <a:rPr lang="en-GB" dirty="0"/>
              <a:t>What was I missing? </a:t>
            </a:r>
          </a:p>
          <a:p>
            <a:r>
              <a:rPr lang="en-GB" dirty="0"/>
              <a:t>Why were they not recognising my positionality? (e.g. as university researcher not journalist or CQC inspector, as ex-carer and somebody who wanted to try and improve their working day etc) </a:t>
            </a:r>
          </a:p>
          <a:p>
            <a:r>
              <a:rPr lang="en-GB" dirty="0"/>
              <a:t>What could I do to change their perception of me?   </a:t>
            </a:r>
          </a:p>
        </p:txBody>
      </p:sp>
    </p:spTree>
    <p:extLst>
      <p:ext uri="{BB962C8B-B14F-4D97-AF65-F5344CB8AC3E}">
        <p14:creationId xmlns:p14="http://schemas.microsoft.com/office/powerpoint/2010/main" val="3399144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7C067-8C83-471E-A38E-33F6554E7433}"/>
              </a:ext>
            </a:extLst>
          </p:cNvPr>
          <p:cNvSpPr>
            <a:spLocks noGrp="1"/>
          </p:cNvSpPr>
          <p:nvPr>
            <p:ph type="title"/>
          </p:nvPr>
        </p:nvSpPr>
        <p:spPr/>
        <p:txBody>
          <a:bodyPr/>
          <a:lstStyle/>
          <a:p>
            <a:r>
              <a:rPr lang="en-GB" dirty="0"/>
              <a:t>After the fieldwork</a:t>
            </a:r>
          </a:p>
        </p:txBody>
      </p:sp>
      <p:sp>
        <p:nvSpPr>
          <p:cNvPr id="3" name="Text Placeholder 2">
            <a:extLst>
              <a:ext uri="{FF2B5EF4-FFF2-40B4-BE49-F238E27FC236}">
                <a16:creationId xmlns:a16="http://schemas.microsoft.com/office/drawing/2014/main" id="{AE251458-F406-432C-8077-9FD8A4F3FB74}"/>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530448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FC316-BD44-49F0-9D4A-B44FE2F7B1D4}"/>
              </a:ext>
            </a:extLst>
          </p:cNvPr>
          <p:cNvSpPr>
            <a:spLocks noGrp="1"/>
          </p:cNvSpPr>
          <p:nvPr>
            <p:ph type="title"/>
          </p:nvPr>
        </p:nvSpPr>
        <p:spPr>
          <a:xfrm>
            <a:off x="1104900" y="76200"/>
            <a:ext cx="9980682" cy="1096962"/>
          </a:xfrm>
        </p:spPr>
        <p:txBody>
          <a:bodyPr anchor="b">
            <a:normAutofit/>
          </a:bodyPr>
          <a:lstStyle/>
          <a:p>
            <a:r>
              <a:rPr lang="en-GB" dirty="0"/>
              <a:t> Positionality as both academic and (ex) carer</a:t>
            </a:r>
          </a:p>
        </p:txBody>
      </p:sp>
      <p:sp>
        <p:nvSpPr>
          <p:cNvPr id="3" name="Content Placeholder 2">
            <a:extLst>
              <a:ext uri="{FF2B5EF4-FFF2-40B4-BE49-F238E27FC236}">
                <a16:creationId xmlns:a16="http://schemas.microsoft.com/office/drawing/2014/main" id="{13868D7D-8214-4273-8856-DA8E6EE74E5C}"/>
              </a:ext>
            </a:extLst>
          </p:cNvPr>
          <p:cNvSpPr>
            <a:spLocks noGrp="1"/>
          </p:cNvSpPr>
          <p:nvPr>
            <p:ph sz="half" idx="1"/>
          </p:nvPr>
        </p:nvSpPr>
        <p:spPr>
          <a:xfrm>
            <a:off x="1104900" y="1600200"/>
            <a:ext cx="4914900" cy="4571999"/>
          </a:xfrm>
        </p:spPr>
        <p:txBody>
          <a:bodyPr>
            <a:normAutofit/>
          </a:bodyPr>
          <a:lstStyle/>
          <a:p>
            <a:pPr marL="0" indent="0">
              <a:buNone/>
            </a:pPr>
            <a:r>
              <a:rPr lang="en-GB" dirty="0"/>
              <a:t>“Perhaps because I had a less abstract idea than some people of what it is to be a mountain peasant, I was also, and precisely to that extent, more aware that the distance is insurmountable, irremovable, except through self-deception. </a:t>
            </a:r>
            <a:r>
              <a:rPr lang="en-GB" b="1" dirty="0"/>
              <a:t>Because theory </a:t>
            </a:r>
            <a:r>
              <a:rPr lang="en-GB" dirty="0"/>
              <a:t>– the word itself says so – is a spectacle, which </a:t>
            </a:r>
            <a:r>
              <a:rPr lang="en-GB" b="1" dirty="0"/>
              <a:t>can only be understood from a viewpoint away from the stage on which the action is played out</a:t>
            </a:r>
            <a:r>
              <a:rPr lang="en-GB" dirty="0"/>
              <a:t>, the distance lies perhaps not so much where it is usually looked for, in the gap between cultural traditions, as in </a:t>
            </a:r>
            <a:r>
              <a:rPr lang="en-GB" b="1" dirty="0"/>
              <a:t>the gulf between two relations to the world, one theoretical, the other practical</a:t>
            </a:r>
            <a:r>
              <a:rPr lang="en-GB" dirty="0"/>
              <a:t>.” (Bourdieu, 1990, </a:t>
            </a:r>
            <a:r>
              <a:rPr lang="en-GB" i="1" dirty="0"/>
              <a:t>Logic of Practice</a:t>
            </a:r>
            <a:r>
              <a:rPr lang="en-GB" dirty="0"/>
              <a:t>, p14) </a:t>
            </a:r>
          </a:p>
          <a:p>
            <a:pPr marL="0" lvl="0" indent="0">
              <a:buNone/>
            </a:pPr>
            <a:endParaRPr lang="en-GB" dirty="0"/>
          </a:p>
        </p:txBody>
      </p:sp>
      <p:pic>
        <p:nvPicPr>
          <p:cNvPr id="5" name="Content Placeholder 4" descr="An illustration of Janus the two-faced god. The faces are pointing in opposite directions.  ">
            <a:extLst>
              <a:ext uri="{FF2B5EF4-FFF2-40B4-BE49-F238E27FC236}">
                <a16:creationId xmlns:a16="http://schemas.microsoft.com/office/drawing/2014/main" id="{DCA32A7D-A15C-4D73-924F-F2AAF7970BEE}"/>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736718" y="1600200"/>
            <a:ext cx="3785864" cy="4572000"/>
          </a:xfrm>
          <a:noFill/>
        </p:spPr>
      </p:pic>
    </p:spTree>
    <p:extLst>
      <p:ext uri="{BB962C8B-B14F-4D97-AF65-F5344CB8AC3E}">
        <p14:creationId xmlns:p14="http://schemas.microsoft.com/office/powerpoint/2010/main" val="1473208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659DB-A192-471A-8FC6-19AC090CEC38}"/>
              </a:ext>
            </a:extLst>
          </p:cNvPr>
          <p:cNvSpPr>
            <a:spLocks noGrp="1"/>
          </p:cNvSpPr>
          <p:nvPr>
            <p:ph type="title"/>
          </p:nvPr>
        </p:nvSpPr>
        <p:spPr/>
        <p:txBody>
          <a:bodyPr/>
          <a:lstStyle/>
          <a:p>
            <a:r>
              <a:rPr lang="en-GB" dirty="0"/>
              <a:t>What I found useful </a:t>
            </a:r>
          </a:p>
        </p:txBody>
      </p:sp>
      <p:sp>
        <p:nvSpPr>
          <p:cNvPr id="3" name="Content Placeholder 2">
            <a:extLst>
              <a:ext uri="{FF2B5EF4-FFF2-40B4-BE49-F238E27FC236}">
                <a16:creationId xmlns:a16="http://schemas.microsoft.com/office/drawing/2014/main" id="{D3FCA722-E7D1-4B0A-957E-BAA8FFEFD401}"/>
              </a:ext>
            </a:extLst>
          </p:cNvPr>
          <p:cNvSpPr>
            <a:spLocks noGrp="1"/>
          </p:cNvSpPr>
          <p:nvPr>
            <p:ph idx="1"/>
          </p:nvPr>
        </p:nvSpPr>
        <p:spPr/>
        <p:txBody>
          <a:bodyPr/>
          <a:lstStyle/>
          <a:p>
            <a:r>
              <a:rPr lang="en-GB" dirty="0"/>
              <a:t>Recording how I felt about participants – during fieldwork and analysis (and keeping those memos with the transcripts or fieldnotes)</a:t>
            </a:r>
          </a:p>
          <a:p>
            <a:r>
              <a:rPr lang="en-GB" dirty="0"/>
              <a:t>Repeating analysis over time </a:t>
            </a:r>
          </a:p>
          <a:p>
            <a:r>
              <a:rPr lang="en-GB" dirty="0"/>
              <a:t>Sharing with extracts with peers during workshops and conferences </a:t>
            </a:r>
          </a:p>
          <a:p>
            <a:r>
              <a:rPr lang="en-GB" dirty="0"/>
              <a:t>Reflecting on my position within the academic debates (and recording this) </a:t>
            </a:r>
          </a:p>
          <a:p>
            <a:endParaRPr lang="en-GB" dirty="0"/>
          </a:p>
        </p:txBody>
      </p:sp>
    </p:spTree>
    <p:extLst>
      <p:ext uri="{BB962C8B-B14F-4D97-AF65-F5344CB8AC3E}">
        <p14:creationId xmlns:p14="http://schemas.microsoft.com/office/powerpoint/2010/main" val="1194171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6B9D4-751C-4572-8727-2E893EC43C79}"/>
              </a:ext>
            </a:extLst>
          </p:cNvPr>
          <p:cNvSpPr>
            <a:spLocks noGrp="1"/>
          </p:cNvSpPr>
          <p:nvPr>
            <p:ph type="title"/>
          </p:nvPr>
        </p:nvSpPr>
        <p:spPr/>
        <p:txBody>
          <a:bodyPr/>
          <a:lstStyle/>
          <a:p>
            <a:r>
              <a:rPr lang="en-GB" dirty="0"/>
              <a:t>Final reflections </a:t>
            </a:r>
          </a:p>
        </p:txBody>
      </p:sp>
      <p:sp>
        <p:nvSpPr>
          <p:cNvPr id="3" name="Content Placeholder 2">
            <a:extLst>
              <a:ext uri="{FF2B5EF4-FFF2-40B4-BE49-F238E27FC236}">
                <a16:creationId xmlns:a16="http://schemas.microsoft.com/office/drawing/2014/main" id="{754B6538-10EB-4C8A-B488-BABE3E23A77F}"/>
              </a:ext>
            </a:extLst>
          </p:cNvPr>
          <p:cNvSpPr>
            <a:spLocks noGrp="1"/>
          </p:cNvSpPr>
          <p:nvPr>
            <p:ph idx="1"/>
          </p:nvPr>
        </p:nvSpPr>
        <p:spPr/>
        <p:txBody>
          <a:bodyPr>
            <a:normAutofit lnSpcReduction="10000"/>
          </a:bodyPr>
          <a:lstStyle/>
          <a:p>
            <a:r>
              <a:rPr lang="en-GB" dirty="0"/>
              <a:t>Positionality is not static, we are all complicated people with differing experiences and worldviews </a:t>
            </a:r>
          </a:p>
          <a:p>
            <a:r>
              <a:rPr lang="en-GB" dirty="0"/>
              <a:t>Habitus allows a more complicated understanding of the positionality of both the researcher and the participant  </a:t>
            </a:r>
          </a:p>
          <a:p>
            <a:r>
              <a:rPr lang="en-GB" dirty="0"/>
              <a:t>The research encounter relies on recognition of the Other, which is a continual struggle </a:t>
            </a:r>
          </a:p>
          <a:p>
            <a:r>
              <a:rPr lang="en-GB" dirty="0"/>
              <a:t>Participants always have their own motivations for taking part in the research, and these inform how they see and position the researcher </a:t>
            </a:r>
          </a:p>
          <a:p>
            <a:r>
              <a:rPr lang="en-GB" dirty="0"/>
              <a:t>It is important to record changes to positionality and understanding of the research and participants (e.g. using a research diary, annotating data with your reactions, re-analysing data after a time-lapse)</a:t>
            </a:r>
          </a:p>
          <a:p>
            <a:r>
              <a:rPr lang="en-GB" dirty="0"/>
              <a:t>Pilot studies and peer-review activities can help uncover assumptions that you were unaware of </a:t>
            </a:r>
          </a:p>
        </p:txBody>
      </p:sp>
    </p:spTree>
    <p:extLst>
      <p:ext uri="{BB962C8B-B14F-4D97-AF65-F5344CB8AC3E}">
        <p14:creationId xmlns:p14="http://schemas.microsoft.com/office/powerpoint/2010/main" val="887180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4A33F-2ED3-457B-A3C3-B75747CFF82E}"/>
              </a:ext>
            </a:extLst>
          </p:cNvPr>
          <p:cNvSpPr>
            <a:spLocks noGrp="1"/>
          </p:cNvSpPr>
          <p:nvPr>
            <p:ph type="title"/>
          </p:nvPr>
        </p:nvSpPr>
        <p:spPr/>
        <p:txBody>
          <a:bodyPr/>
          <a:lstStyle/>
          <a:p>
            <a:r>
              <a:rPr lang="en-GB" dirty="0"/>
              <a:t>Bibliography – sources referred to </a:t>
            </a:r>
          </a:p>
        </p:txBody>
      </p:sp>
      <p:sp>
        <p:nvSpPr>
          <p:cNvPr id="3" name="Content Placeholder 2">
            <a:extLst>
              <a:ext uri="{FF2B5EF4-FFF2-40B4-BE49-F238E27FC236}">
                <a16:creationId xmlns:a16="http://schemas.microsoft.com/office/drawing/2014/main" id="{3CF4B23C-017A-49F0-8D1A-EE89A5770E75}"/>
              </a:ext>
            </a:extLst>
          </p:cNvPr>
          <p:cNvSpPr>
            <a:spLocks noGrp="1"/>
          </p:cNvSpPr>
          <p:nvPr>
            <p:ph idx="1"/>
          </p:nvPr>
        </p:nvSpPr>
        <p:spPr/>
        <p:txBody>
          <a:bodyPr>
            <a:normAutofit/>
          </a:bodyPr>
          <a:lstStyle/>
          <a:p>
            <a:pPr marL="0" indent="0">
              <a:buNone/>
            </a:pPr>
            <a:r>
              <a:rPr lang="en-GB" dirty="0"/>
              <a:t>Bourdieu, P. (1990) </a:t>
            </a:r>
            <a:r>
              <a:rPr lang="en-GB" i="1" dirty="0"/>
              <a:t>The Logic of Practice</a:t>
            </a:r>
            <a:r>
              <a:rPr lang="en-GB" dirty="0"/>
              <a:t>, Cambridge: Polity Press</a:t>
            </a:r>
          </a:p>
          <a:p>
            <a:pPr marL="0" indent="0">
              <a:buNone/>
            </a:pPr>
            <a:r>
              <a:rPr lang="en-GB" dirty="0"/>
              <a:t>O’Reilly, K. (2012) </a:t>
            </a:r>
            <a:r>
              <a:rPr lang="en-GB" i="1" dirty="0"/>
              <a:t>Ethnographic Methods </a:t>
            </a:r>
            <a:r>
              <a:rPr lang="en-GB" dirty="0"/>
              <a:t>(2nd ed), London, New York: Routledge </a:t>
            </a:r>
          </a:p>
          <a:p>
            <a:pPr marL="0" indent="0">
              <a:buNone/>
            </a:pPr>
            <a:r>
              <a:rPr lang="en-GB" dirty="0"/>
              <a:t>Stanley, L. and Wise, S. (1993) </a:t>
            </a:r>
            <a:r>
              <a:rPr lang="en-GB" i="1" dirty="0"/>
              <a:t>Breaking out again: Feminist ontology and epistemology</a:t>
            </a:r>
            <a:r>
              <a:rPr lang="en-GB" dirty="0"/>
              <a:t>, London, New York: Routledge</a:t>
            </a:r>
          </a:p>
          <a:p>
            <a:pPr marL="0" indent="0">
              <a:buNone/>
            </a:pPr>
            <a:r>
              <a:rPr lang="en-GB" dirty="0"/>
              <a:t>Tyler, M. (2019) </a:t>
            </a:r>
            <a:r>
              <a:rPr lang="en-GB" i="1" dirty="0"/>
              <a:t>Judith Butler and Organization Theory</a:t>
            </a:r>
            <a:r>
              <a:rPr lang="en-GB" dirty="0"/>
              <a:t>, Taylor &amp; Francis Group, Milton</a:t>
            </a:r>
            <a:endParaRPr lang="en-GB" sz="2800" dirty="0"/>
          </a:p>
          <a:p>
            <a:pPr marL="0" indent="0">
              <a:buNone/>
            </a:pPr>
            <a:endParaRPr lang="en-GB" sz="1600" dirty="0"/>
          </a:p>
        </p:txBody>
      </p:sp>
    </p:spTree>
    <p:extLst>
      <p:ext uri="{BB962C8B-B14F-4D97-AF65-F5344CB8AC3E}">
        <p14:creationId xmlns:p14="http://schemas.microsoft.com/office/powerpoint/2010/main" val="3770356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EE049-1C9C-41B6-B8BF-992C08F37BA6}"/>
              </a:ext>
            </a:extLst>
          </p:cNvPr>
          <p:cNvSpPr>
            <a:spLocks noGrp="1"/>
          </p:cNvSpPr>
          <p:nvPr>
            <p:ph type="title"/>
          </p:nvPr>
        </p:nvSpPr>
        <p:spPr/>
        <p:txBody>
          <a:bodyPr/>
          <a:lstStyle/>
          <a:p>
            <a:r>
              <a:rPr lang="en-GB" dirty="0"/>
              <a:t>Bibliography – some further resources </a:t>
            </a:r>
          </a:p>
        </p:txBody>
      </p:sp>
      <p:sp>
        <p:nvSpPr>
          <p:cNvPr id="3" name="Content Placeholder 2">
            <a:extLst>
              <a:ext uri="{FF2B5EF4-FFF2-40B4-BE49-F238E27FC236}">
                <a16:creationId xmlns:a16="http://schemas.microsoft.com/office/drawing/2014/main" id="{07D82DB3-3EE7-4EAE-870B-95A98F525EF7}"/>
              </a:ext>
            </a:extLst>
          </p:cNvPr>
          <p:cNvSpPr>
            <a:spLocks noGrp="1"/>
          </p:cNvSpPr>
          <p:nvPr>
            <p:ph idx="1"/>
          </p:nvPr>
        </p:nvSpPr>
        <p:spPr/>
        <p:txBody>
          <a:bodyPr/>
          <a:lstStyle/>
          <a:p>
            <a:pPr marL="0" indent="0">
              <a:buNone/>
            </a:pPr>
            <a:r>
              <a:rPr lang="en-GB" sz="2000" dirty="0"/>
              <a:t>Berger, R. (2015) “Now I see it, not I don’t: researcher’s position and reflexivity in qualitative research”, </a:t>
            </a:r>
            <a:r>
              <a:rPr lang="en-GB" sz="2000" i="1" dirty="0"/>
              <a:t>Qualitative Research, </a:t>
            </a:r>
            <a:r>
              <a:rPr lang="en-GB" sz="2000" dirty="0"/>
              <a:t>15(2) pp219-234</a:t>
            </a:r>
          </a:p>
          <a:p>
            <a:pPr marL="0" indent="0">
              <a:buNone/>
            </a:pPr>
            <a:r>
              <a:rPr lang="en-GB" dirty="0"/>
              <a:t>Dean, J., Furness, P., Verrier, D., Lennon, H., Bennett, C. and Spencer, S. (2018) “Desert Island Data: an investigation into researcher positionality”, </a:t>
            </a:r>
            <a:r>
              <a:rPr lang="en-GB" i="1" dirty="0"/>
              <a:t>Qualitative Research</a:t>
            </a:r>
            <a:r>
              <a:rPr lang="en-GB" dirty="0"/>
              <a:t>, 18(3) pp273-289 </a:t>
            </a:r>
            <a:endParaRPr lang="en-GB" sz="2000" dirty="0"/>
          </a:p>
          <a:p>
            <a:pPr marL="0" indent="0">
              <a:buNone/>
            </a:pPr>
            <a:r>
              <a:rPr lang="en-GB" sz="2000" dirty="0"/>
              <a:t>Hu, Y. (2021) “How does age shape social interactions? Interviewer-age effects, normative age distance, and gender attitudes”, </a:t>
            </a:r>
            <a:r>
              <a:rPr lang="en-GB" sz="2000" i="1" dirty="0"/>
              <a:t>European Sociological Review, </a:t>
            </a:r>
            <a:r>
              <a:rPr lang="en-GB" sz="2000" dirty="0"/>
              <a:t>37(4) pp673-693 </a:t>
            </a:r>
          </a:p>
          <a:p>
            <a:pPr marL="0" indent="0">
              <a:buNone/>
            </a:pPr>
            <a:r>
              <a:rPr lang="en-GB" sz="2000" dirty="0"/>
              <a:t>Silverman, D. (2016) “How was it for you? The Interview Society and the irresistible rise of the (poorly </a:t>
            </a:r>
            <a:r>
              <a:rPr lang="en-GB" sz="2000" dirty="0" err="1"/>
              <a:t>analyzed</a:t>
            </a:r>
            <a:r>
              <a:rPr lang="en-GB" sz="2000" dirty="0"/>
              <a:t>) interview”, </a:t>
            </a:r>
            <a:r>
              <a:rPr lang="en-GB" sz="2000" i="1" dirty="0"/>
              <a:t>Qualitative Research</a:t>
            </a:r>
            <a:r>
              <a:rPr lang="en-GB" sz="2000" dirty="0"/>
              <a:t>, 17(2) pp144-158</a:t>
            </a:r>
          </a:p>
          <a:p>
            <a:pPr marL="0" indent="0">
              <a:buNone/>
            </a:pPr>
            <a:endParaRPr lang="en-GB" dirty="0"/>
          </a:p>
        </p:txBody>
      </p:sp>
    </p:spTree>
    <p:extLst>
      <p:ext uri="{BB962C8B-B14F-4D97-AF65-F5344CB8AC3E}">
        <p14:creationId xmlns:p14="http://schemas.microsoft.com/office/powerpoint/2010/main" val="3719473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21A8BA1E043114380F8B46AE97D9BD3" ma:contentTypeVersion="7" ma:contentTypeDescription="Create a new document." ma:contentTypeScope="" ma:versionID="2822ad96fcde99cf51c1b94bf867aa3b">
  <xsd:schema xmlns:xsd="http://www.w3.org/2001/XMLSchema" xmlns:xs="http://www.w3.org/2001/XMLSchema" xmlns:p="http://schemas.microsoft.com/office/2006/metadata/properties" xmlns:ns3="8f85048a-1711-4824-946c-e5c5cb2da52b" xmlns:ns4="f075eea5-0ff9-49bb-8711-68b077905ad2" targetNamespace="http://schemas.microsoft.com/office/2006/metadata/properties" ma:root="true" ma:fieldsID="e7e2deb763337ed4b139c0cfbb051b58" ns3:_="" ns4:_="">
    <xsd:import namespace="8f85048a-1711-4824-946c-e5c5cb2da52b"/>
    <xsd:import namespace="f075eea5-0ff9-49bb-8711-68b077905ad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85048a-1711-4824-946c-e5c5cb2da5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075eea5-0ff9-49bb-8711-68b077905ad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797A4C3-E30F-421E-90B9-A5A0776FCBFF}">
  <ds:schemaRefs>
    <ds:schemaRef ds:uri="http://schemas.microsoft.com/sharepoint/v3/contenttype/forms"/>
  </ds:schemaRefs>
</ds:datastoreItem>
</file>

<file path=customXml/itemProps2.xml><?xml version="1.0" encoding="utf-8"?>
<ds:datastoreItem xmlns:ds="http://schemas.openxmlformats.org/officeDocument/2006/customXml" ds:itemID="{8CDDBB83-77C1-4099-A0AA-289882E745E2}">
  <ds:schemaRefs>
    <ds:schemaRef ds:uri="http://purl.org/dc/terms/"/>
    <ds:schemaRef ds:uri="http://schemas.openxmlformats.org/package/2006/metadata/core-properties"/>
    <ds:schemaRef ds:uri="http://purl.org/dc/dcmitype/"/>
    <ds:schemaRef ds:uri="8f85048a-1711-4824-946c-e5c5cb2da52b"/>
    <ds:schemaRef ds:uri="http://schemas.microsoft.com/office/2006/documentManagement/types"/>
    <ds:schemaRef ds:uri="http://purl.org/dc/elements/1.1/"/>
    <ds:schemaRef ds:uri="http://schemas.microsoft.com/office/2006/metadata/properties"/>
    <ds:schemaRef ds:uri="http://schemas.microsoft.com/office/infopath/2007/PartnerControls"/>
    <ds:schemaRef ds:uri="f075eea5-0ff9-49bb-8711-68b077905ad2"/>
    <ds:schemaRef ds:uri="http://www.w3.org/XML/1998/namespace"/>
  </ds:schemaRefs>
</ds:datastoreItem>
</file>

<file path=customXml/itemProps3.xml><?xml version="1.0" encoding="utf-8"?>
<ds:datastoreItem xmlns:ds="http://schemas.openxmlformats.org/officeDocument/2006/customXml" ds:itemID="{6106B184-7A3A-4303-BAFC-A53DF6B087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f85048a-1711-4824-946c-e5c5cb2da52b"/>
    <ds:schemaRef ds:uri="f075eea5-0ff9-49bb-8711-68b077905a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576</TotalTime>
  <Words>1854</Words>
  <Application>Microsoft Office PowerPoint</Application>
  <PresentationFormat>Widescreen</PresentationFormat>
  <Paragraphs>97</Paragraphs>
  <Slides>22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Euphemia</vt:lpstr>
      <vt:lpstr>Plantagenet Cherokee</vt:lpstr>
      <vt:lpstr>Wingdings</vt:lpstr>
      <vt:lpstr>Academic Literature 16x9</vt:lpstr>
      <vt:lpstr>Exploring issues of positionality in qualitative research   </vt:lpstr>
      <vt:lpstr>Aims of session </vt:lpstr>
      <vt:lpstr>Context of my research</vt:lpstr>
      <vt:lpstr>Before fieldwork</vt:lpstr>
      <vt:lpstr>Guiding notions of positionality and reflexivity </vt:lpstr>
      <vt:lpstr>Habitus and positionality </vt:lpstr>
      <vt:lpstr>Questions I reflected on from these theoretical resources  </vt:lpstr>
      <vt:lpstr>During fieldwork </vt:lpstr>
      <vt:lpstr>Problems I had not expected </vt:lpstr>
      <vt:lpstr>Recognition </vt:lpstr>
      <vt:lpstr>Testing my positionality  </vt:lpstr>
      <vt:lpstr>Worrying about what I thought </vt:lpstr>
      <vt:lpstr>Being seen as out of place in the hall </vt:lpstr>
      <vt:lpstr>Being rejected </vt:lpstr>
      <vt:lpstr>The struggle for recognition as a researcher  </vt:lpstr>
      <vt:lpstr>Questions I reflected on </vt:lpstr>
      <vt:lpstr>After the fieldwork</vt:lpstr>
      <vt:lpstr> Positionality as both academic and (ex) carer</vt:lpstr>
      <vt:lpstr>What I found useful </vt:lpstr>
      <vt:lpstr>Final reflections </vt:lpstr>
      <vt:lpstr>Bibliography – sources referred to </vt:lpstr>
      <vt:lpstr>Bibliography – some further resources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Ethnographic research and habitus    </dc:title>
  <dc:creator>Harrison, Rosie</dc:creator>
  <cp:lastModifiedBy>Harrison, Rosie</cp:lastModifiedBy>
  <cp:revision>3</cp:revision>
  <dcterms:created xsi:type="dcterms:W3CDTF">2020-06-24T12:34:01Z</dcterms:created>
  <dcterms:modified xsi:type="dcterms:W3CDTF">2021-10-08T12:13:07Z</dcterms:modified>
</cp:coreProperties>
</file>