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3" d="100"/>
          <a:sy n="63" d="100"/>
        </p:scale>
        <p:origin x="7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0C5284-7122-4ABB-95E3-4B7796B4847C}" type="datetimeFigureOut">
              <a:rPr lang="en-GB" smtClean="0"/>
              <a:t>26/10/2020</a:t>
            </a:fld>
            <a:endParaRPr lang="en-GB"/>
          </a:p>
        </p:txBody>
      </p:sp>
      <p:sp>
        <p:nvSpPr>
          <p:cNvPr id="5" name="Footer Placeholder 4"/>
          <p:cNvSpPr>
            <a:spLocks noGrp="1"/>
          </p:cNvSpPr>
          <p:nvPr>
            <p:ph type="ftr" sz="quarter" idx="11"/>
          </p:nvPr>
        </p:nvSpPr>
        <p:spPr>
          <a:xfrm>
            <a:off x="2416500" y="329307"/>
            <a:ext cx="4973915" cy="309201"/>
          </a:xfrm>
        </p:spPr>
        <p:txBody>
          <a:bodyPr/>
          <a:lstStyle/>
          <a:p>
            <a:endParaRPr lang="en-GB"/>
          </a:p>
        </p:txBody>
      </p:sp>
      <p:sp>
        <p:nvSpPr>
          <p:cNvPr id="6" name="Slide Number Placeholder 5"/>
          <p:cNvSpPr>
            <a:spLocks noGrp="1"/>
          </p:cNvSpPr>
          <p:nvPr>
            <p:ph type="sldNum" sz="quarter" idx="12"/>
          </p:nvPr>
        </p:nvSpPr>
        <p:spPr>
          <a:xfrm>
            <a:off x="1437664" y="798973"/>
            <a:ext cx="811019" cy="503578"/>
          </a:xfrm>
        </p:spPr>
        <p:txBody>
          <a:bodyPr/>
          <a:lstStyle/>
          <a:p>
            <a:fld id="{1B0083E8-0E9F-4312-B487-D7E24305A67B}" type="slidenum">
              <a:rPr lang="en-GB" smtClean="0"/>
              <a:t>‹#›</a:t>
            </a:fld>
            <a:endParaRPr lang="en-GB"/>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2237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0C5284-7122-4ABB-95E3-4B7796B4847C}" type="datetimeFigureOut">
              <a:rPr lang="en-GB" smtClean="0"/>
              <a:t>26/10/2020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0083E8-0E9F-4312-B487-D7E24305A67B}" type="slidenum">
              <a:rPr lang="en-GB" smtClean="0"/>
              <a:t>‹#›</a:t>
            </a:fld>
            <a:endParaRPr lang="en-GB"/>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80972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0C5284-7122-4ABB-95E3-4B7796B4847C}" type="datetimeFigureOut">
              <a:rPr lang="en-GB" smtClean="0"/>
              <a:t>26/10/2020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0083E8-0E9F-4312-B487-D7E24305A67B}" type="slidenum">
              <a:rPr lang="en-GB" smtClean="0"/>
              <a:t>‹#›</a:t>
            </a:fld>
            <a:endParaRPr lang="en-GB"/>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08962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0C5284-7122-4ABB-95E3-4B7796B4847C}" type="datetimeFigureOut">
              <a:rPr lang="en-GB" smtClean="0"/>
              <a:t>26/10/2020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0083E8-0E9F-4312-B487-D7E24305A67B}" type="slidenum">
              <a:rPr lang="en-GB" smtClean="0"/>
              <a:t>‹#›</a:t>
            </a:fld>
            <a:endParaRPr lang="en-GB"/>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46969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0C5284-7122-4ABB-95E3-4B7796B4847C}" type="datetimeFigureOut">
              <a:rPr lang="en-GB" smtClean="0"/>
              <a:t>26/10/2020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B0083E8-0E9F-4312-B487-D7E24305A67B}" type="slidenum">
              <a:rPr lang="en-GB" smtClean="0"/>
              <a:t>‹#›</a:t>
            </a:fld>
            <a:endParaRPr lang="en-GB"/>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51597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0C5284-7122-4ABB-95E3-4B7796B4847C}" type="datetimeFigureOut">
              <a:rPr lang="en-GB" smtClean="0"/>
              <a:t>26/10/2020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B0083E8-0E9F-4312-B487-D7E24305A67B}" type="slidenum">
              <a:rPr lang="en-GB" smtClean="0"/>
              <a:t>‹#›</a:t>
            </a:fld>
            <a:endParaRPr lang="en-GB"/>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0383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C5284-7122-4ABB-95E3-4B7796B4847C}" type="datetimeFigureOut">
              <a:rPr lang="en-GB" smtClean="0"/>
              <a:t>26/10/2020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B0083E8-0E9F-4312-B487-D7E24305A67B}" type="slidenum">
              <a:rPr lang="en-GB" smtClean="0"/>
              <a:t>‹#›</a:t>
            </a:fld>
            <a:endParaRPr lang="en-GB"/>
          </a:p>
        </p:txBody>
      </p:sp>
    </p:spTree>
    <p:extLst>
      <p:ext uri="{BB962C8B-B14F-4D97-AF65-F5344CB8AC3E}">
        <p14:creationId xmlns:p14="http://schemas.microsoft.com/office/powerpoint/2010/main" val="72671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10C5284-7122-4ABB-95E3-4B7796B4847C}" type="datetimeFigureOut">
              <a:rPr lang="en-GB" smtClean="0"/>
              <a:t>26/10/2020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0083E8-0E9F-4312-B487-D7E24305A67B}" type="slidenum">
              <a:rPr lang="en-GB" smtClean="0"/>
              <a:t>‹#›</a:t>
            </a:fld>
            <a:endParaRPr lang="en-GB"/>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46975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810C5284-7122-4ABB-95E3-4B7796B4847C}" type="datetimeFigureOut">
              <a:rPr lang="en-GB" smtClean="0"/>
              <a:t>26/10/2020</a:t>
            </a:fld>
            <a:endParaRPr lang="en-GB"/>
          </a:p>
        </p:txBody>
      </p:sp>
      <p:sp>
        <p:nvSpPr>
          <p:cNvPr id="6" name="Footer Placeholder 5"/>
          <p:cNvSpPr>
            <a:spLocks noGrp="1"/>
          </p:cNvSpPr>
          <p:nvPr>
            <p:ph type="ftr" sz="quarter" idx="11"/>
          </p:nvPr>
        </p:nvSpPr>
        <p:spPr>
          <a:xfrm>
            <a:off x="1447382" y="318640"/>
            <a:ext cx="5541004" cy="320931"/>
          </a:xfrm>
        </p:spPr>
        <p:txBody>
          <a:bodyPr/>
          <a:lstStyle/>
          <a:p>
            <a:endParaRPr lang="en-GB"/>
          </a:p>
        </p:txBody>
      </p:sp>
      <p:sp>
        <p:nvSpPr>
          <p:cNvPr id="7" name="Slide Number Placeholder 6"/>
          <p:cNvSpPr>
            <a:spLocks noGrp="1"/>
          </p:cNvSpPr>
          <p:nvPr>
            <p:ph type="sldNum" sz="quarter" idx="12"/>
          </p:nvPr>
        </p:nvSpPr>
        <p:spPr/>
        <p:txBody>
          <a:bodyPr/>
          <a:lstStyle/>
          <a:p>
            <a:fld id="{1B0083E8-0E9F-4312-B487-D7E24305A67B}" type="slidenum">
              <a:rPr lang="en-GB" smtClean="0"/>
              <a:t>‹#›</a:t>
            </a:fld>
            <a:endParaRPr lang="en-GB"/>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6435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0C5284-7122-4ABB-95E3-4B7796B4847C}" type="datetimeFigureOut">
              <a:rPr lang="en-GB" smtClean="0"/>
              <a:t>26/10/2020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0083E8-0E9F-4312-B487-D7E24305A67B}" type="slidenum">
              <a:rPr lang="en-GB" smtClean="0"/>
              <a:t>‹#›</a:t>
            </a:fld>
            <a:endParaRPr lang="en-GB"/>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6282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0C5284-7122-4ABB-95E3-4B7796B4847C}" type="datetimeFigureOut">
              <a:rPr lang="en-GB" smtClean="0"/>
              <a:t>26/10/2020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0083E8-0E9F-4312-B487-D7E24305A67B}" type="slidenum">
              <a:rPr lang="en-GB" smtClean="0"/>
              <a:t>‹#›</a:t>
            </a:fld>
            <a:endParaRPr lang="en-GB"/>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2027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10C5284-7122-4ABB-95E3-4B7796B4847C}" type="datetimeFigureOut">
              <a:rPr lang="en-GB" smtClean="0"/>
              <a:t>26/10/2020</a:t>
            </a:fld>
            <a:endParaRPr lang="en-GB"/>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B0083E8-0E9F-4312-B487-D7E24305A67B}" type="slidenum">
              <a:rPr lang="en-GB" smtClean="0"/>
              <a:t>‹#›</a:t>
            </a:fld>
            <a:endParaRPr lang="en-GB"/>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14385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massobs.org.uk/" TargetMode="External"/><Relationship Id="rId2" Type="http://schemas.openxmlformats.org/officeDocument/2006/relationships/hyperlink" Target="https://www.historicalpageants.ac.uk/"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chatterleywhitfield.online.co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ohs.org.uk/advice/data-protection/" TargetMode="External"/><Relationship Id="rId2" Type="http://schemas.openxmlformats.org/officeDocument/2006/relationships/hyperlink" Target="https://www.historicalpageants.ac.uk/"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chatterleywhitfield.online/" TargetMode="External"/><Relationship Id="rId2" Type="http://schemas.openxmlformats.org/officeDocument/2006/relationships/hyperlink" Target="https://www.historicalpageants.ac.uk/pageant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5190-E023-4D15-A728-EDE279CCBCF0}"/>
              </a:ext>
            </a:extLst>
          </p:cNvPr>
          <p:cNvSpPr>
            <a:spLocks noGrp="1"/>
          </p:cNvSpPr>
          <p:nvPr>
            <p:ph type="ctrTitle"/>
          </p:nvPr>
        </p:nvSpPr>
        <p:spPr/>
        <p:txBody>
          <a:bodyPr/>
          <a:lstStyle/>
          <a:p>
            <a:r>
              <a:rPr lang="en-GB" dirty="0"/>
              <a:t>Crowd-Sourced Heritage</a:t>
            </a:r>
          </a:p>
        </p:txBody>
      </p:sp>
      <p:sp>
        <p:nvSpPr>
          <p:cNvPr id="3" name="Subtitle 2">
            <a:extLst>
              <a:ext uri="{FF2B5EF4-FFF2-40B4-BE49-F238E27FC236}">
                <a16:creationId xmlns:a16="http://schemas.microsoft.com/office/drawing/2014/main" id="{0F90EDDB-88BD-408E-964C-11196A60F638}"/>
              </a:ext>
            </a:extLst>
          </p:cNvPr>
          <p:cNvSpPr>
            <a:spLocks noGrp="1"/>
          </p:cNvSpPr>
          <p:nvPr>
            <p:ph type="subTitle" idx="1"/>
          </p:nvPr>
        </p:nvSpPr>
        <p:spPr/>
        <p:txBody>
          <a:bodyPr/>
          <a:lstStyle/>
          <a:p>
            <a:r>
              <a:rPr lang="en-GB" dirty="0"/>
              <a:t>Dr Ben Anderson</a:t>
            </a:r>
          </a:p>
        </p:txBody>
      </p:sp>
    </p:spTree>
    <p:extLst>
      <p:ext uri="{BB962C8B-B14F-4D97-AF65-F5344CB8AC3E}">
        <p14:creationId xmlns:p14="http://schemas.microsoft.com/office/powerpoint/2010/main" val="2679138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2928F5-A390-4FA4-B079-C14ED48FADE8}"/>
              </a:ext>
            </a:extLst>
          </p:cNvPr>
          <p:cNvPicPr>
            <a:picLocks noChangeAspect="1"/>
          </p:cNvPicPr>
          <p:nvPr/>
        </p:nvPicPr>
        <p:blipFill rotWithShape="1">
          <a:blip r:embed="rId2">
            <a:extLst>
              <a:ext uri="{28A0092B-C50C-407E-A947-70E740481C1C}">
                <a14:useLocalDpi xmlns:a14="http://schemas.microsoft.com/office/drawing/2010/main" val="0"/>
              </a:ext>
            </a:extLst>
          </a:blip>
          <a:srcRect t="5127" r="9090" b="26690"/>
          <a:stretch/>
        </p:blipFill>
        <p:spPr>
          <a:xfrm>
            <a:off x="2" y="10"/>
            <a:ext cx="12191695" cy="6857990"/>
          </a:xfrm>
          <a:prstGeom prst="rect">
            <a:avLst/>
          </a:prstGeom>
        </p:spPr>
      </p:pic>
      <p:sp>
        <p:nvSpPr>
          <p:cNvPr id="10" name="Rectangle 9">
            <a:extLst>
              <a:ext uri="{FF2B5EF4-FFF2-40B4-BE49-F238E27FC236}">
                <a16:creationId xmlns:a16="http://schemas.microsoft.com/office/drawing/2014/main" id="{F2AF0D79-4A1A-4F27-B9F0-CF252C4AC9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636753"/>
            <a:ext cx="8299435" cy="5572810"/>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0E5335-BF8A-4F62-A9F9-EF1951ABEE6D}"/>
              </a:ext>
            </a:extLst>
          </p:cNvPr>
          <p:cNvSpPr>
            <a:spLocks noGrp="1"/>
          </p:cNvSpPr>
          <p:nvPr>
            <p:ph type="title"/>
          </p:nvPr>
        </p:nvSpPr>
        <p:spPr>
          <a:xfrm>
            <a:off x="1304017" y="804520"/>
            <a:ext cx="6815731" cy="1049235"/>
          </a:xfrm>
        </p:spPr>
        <p:txBody>
          <a:bodyPr>
            <a:normAutofit/>
          </a:bodyPr>
          <a:lstStyle/>
          <a:p>
            <a:r>
              <a:rPr lang="en-GB">
                <a:solidFill>
                  <a:srgbClr val="FFFFFE"/>
                </a:solidFill>
              </a:rPr>
              <a:t>Crowd-sourced </a:t>
            </a:r>
            <a:br>
              <a:rPr lang="en-GB">
                <a:solidFill>
                  <a:srgbClr val="FFFFFE"/>
                </a:solidFill>
              </a:rPr>
            </a:br>
            <a:r>
              <a:rPr lang="en-GB">
                <a:solidFill>
                  <a:srgbClr val="FFFFFE"/>
                </a:solidFill>
              </a:rPr>
              <a:t>Heritage</a:t>
            </a:r>
          </a:p>
        </p:txBody>
      </p:sp>
      <p:cxnSp>
        <p:nvCxnSpPr>
          <p:cNvPr id="12" name="Straight Connector 11">
            <a:extLst>
              <a:ext uri="{FF2B5EF4-FFF2-40B4-BE49-F238E27FC236}">
                <a16:creationId xmlns:a16="http://schemas.microsoft.com/office/drawing/2014/main" id="{8E83266B-97F8-4AB9-818F-3A70E8D858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6385" y="1847088"/>
            <a:ext cx="6813363" cy="0"/>
          </a:xfrm>
          <a:prstGeom prst="line">
            <a:avLst/>
          </a:prstGeom>
          <a:ln w="31750">
            <a:solidFill>
              <a:srgbClr val="B3B752"/>
            </a:solidFill>
          </a:ln>
        </p:spPr>
        <p:style>
          <a:lnRef idx="3">
            <a:schemeClr val="accent1"/>
          </a:lnRef>
          <a:fillRef idx="0">
            <a:schemeClr val="accent1"/>
          </a:fillRef>
          <a:effectRef idx="2">
            <a:schemeClr val="accent1"/>
          </a:effectRef>
          <a:fontRef idx="minor">
            <a:schemeClr val="tx1"/>
          </a:fontRef>
        </p:style>
      </p:cxnSp>
      <p:sp>
        <p:nvSpPr>
          <p:cNvPr id="3" name="Content Placeholder 2">
            <a:extLst>
              <a:ext uri="{FF2B5EF4-FFF2-40B4-BE49-F238E27FC236}">
                <a16:creationId xmlns:a16="http://schemas.microsoft.com/office/drawing/2014/main" id="{03F4212E-FCAC-481A-B173-E6CE329F2510}"/>
              </a:ext>
            </a:extLst>
          </p:cNvPr>
          <p:cNvSpPr>
            <a:spLocks noGrp="1"/>
          </p:cNvSpPr>
          <p:nvPr>
            <p:ph idx="1"/>
          </p:nvPr>
        </p:nvSpPr>
        <p:spPr>
          <a:xfrm>
            <a:off x="1304017" y="2015733"/>
            <a:ext cx="6815731" cy="4021267"/>
          </a:xfrm>
        </p:spPr>
        <p:txBody>
          <a:bodyPr>
            <a:normAutofit/>
          </a:bodyPr>
          <a:lstStyle/>
          <a:p>
            <a:pPr>
              <a:buClr>
                <a:srgbClr val="B3B752"/>
              </a:buClr>
            </a:pPr>
            <a:r>
              <a:rPr lang="en-GB" dirty="0">
                <a:solidFill>
                  <a:srgbClr val="FFFFFE"/>
                </a:solidFill>
              </a:rPr>
              <a:t>What is ‘Crowd-sourced Heritage’?</a:t>
            </a:r>
          </a:p>
          <a:p>
            <a:pPr>
              <a:buClr>
                <a:srgbClr val="B3B752"/>
              </a:buClr>
            </a:pPr>
            <a:r>
              <a:rPr lang="en-GB" dirty="0">
                <a:solidFill>
                  <a:srgbClr val="FFFFFE"/>
                </a:solidFill>
              </a:rPr>
              <a:t>Techniques and Challenges.</a:t>
            </a:r>
          </a:p>
          <a:p>
            <a:pPr lvl="1">
              <a:buClr>
                <a:srgbClr val="B3B752"/>
              </a:buClr>
            </a:pPr>
            <a:r>
              <a:rPr lang="en-GB" dirty="0">
                <a:solidFill>
                  <a:srgbClr val="FFFFFE"/>
                </a:solidFill>
              </a:rPr>
              <a:t>Information management.</a:t>
            </a:r>
          </a:p>
          <a:p>
            <a:pPr lvl="1">
              <a:buClr>
                <a:srgbClr val="B3B752"/>
              </a:buClr>
            </a:pPr>
            <a:r>
              <a:rPr lang="en-GB" dirty="0">
                <a:solidFill>
                  <a:srgbClr val="FFFFFE"/>
                </a:solidFill>
              </a:rPr>
              <a:t>Ethics, GDPR and copyright.</a:t>
            </a:r>
          </a:p>
          <a:p>
            <a:pPr>
              <a:buClr>
                <a:srgbClr val="B3B752"/>
              </a:buClr>
            </a:pPr>
            <a:r>
              <a:rPr lang="en-GB" dirty="0">
                <a:solidFill>
                  <a:srgbClr val="FFFFFE"/>
                </a:solidFill>
              </a:rPr>
              <a:t>Analytical Potential.</a:t>
            </a:r>
          </a:p>
          <a:p>
            <a:pPr>
              <a:buClr>
                <a:srgbClr val="B3B752"/>
              </a:buClr>
            </a:pPr>
            <a:r>
              <a:rPr lang="en-GB" dirty="0">
                <a:solidFill>
                  <a:srgbClr val="FFFFFE"/>
                </a:solidFill>
              </a:rPr>
              <a:t>Critique.</a:t>
            </a:r>
          </a:p>
          <a:p>
            <a:pPr lvl="1">
              <a:buClr>
                <a:srgbClr val="B3B752"/>
              </a:buClr>
            </a:pPr>
            <a:r>
              <a:rPr lang="en-GB" dirty="0">
                <a:solidFill>
                  <a:srgbClr val="FFFFFE"/>
                </a:solidFill>
              </a:rPr>
              <a:t>A Distorted History?</a:t>
            </a:r>
          </a:p>
        </p:txBody>
      </p:sp>
    </p:spTree>
    <p:extLst>
      <p:ext uri="{BB962C8B-B14F-4D97-AF65-F5344CB8AC3E}">
        <p14:creationId xmlns:p14="http://schemas.microsoft.com/office/powerpoint/2010/main" val="2332708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155E3-1D80-442D-B91B-2333EA989D47}"/>
              </a:ext>
            </a:extLst>
          </p:cNvPr>
          <p:cNvSpPr>
            <a:spLocks noGrp="1"/>
          </p:cNvSpPr>
          <p:nvPr>
            <p:ph type="title"/>
          </p:nvPr>
        </p:nvSpPr>
        <p:spPr/>
        <p:txBody>
          <a:bodyPr/>
          <a:lstStyle/>
          <a:p>
            <a:r>
              <a:rPr lang="en-GB" dirty="0"/>
              <a:t>What is crowd-sourced heritage?</a:t>
            </a:r>
          </a:p>
        </p:txBody>
      </p:sp>
      <p:sp>
        <p:nvSpPr>
          <p:cNvPr id="3" name="Content Placeholder 2">
            <a:extLst>
              <a:ext uri="{FF2B5EF4-FFF2-40B4-BE49-F238E27FC236}">
                <a16:creationId xmlns:a16="http://schemas.microsoft.com/office/drawing/2014/main" id="{74064C7C-1DE4-4D96-9F5E-B8FAFC21264B}"/>
              </a:ext>
            </a:extLst>
          </p:cNvPr>
          <p:cNvSpPr>
            <a:spLocks noGrp="1"/>
          </p:cNvSpPr>
          <p:nvPr>
            <p:ph idx="1"/>
          </p:nvPr>
        </p:nvSpPr>
        <p:spPr/>
        <p:txBody>
          <a:bodyPr>
            <a:normAutofit/>
          </a:bodyPr>
          <a:lstStyle/>
          <a:p>
            <a:pPr marL="457200" indent="-457200">
              <a:buAutoNum type="arabicPeriod"/>
            </a:pPr>
            <a:r>
              <a:rPr lang="en-GB" dirty="0"/>
              <a:t>Use of crowd-sourced data in conservation and heritage mapping:</a:t>
            </a:r>
          </a:p>
          <a:p>
            <a:pPr lvl="1"/>
            <a:r>
              <a:rPr lang="en-GB" dirty="0"/>
              <a:t>Example: Crowd-sourced photogrammetry for 3D mapping.</a:t>
            </a:r>
          </a:p>
          <a:p>
            <a:pPr marL="457200" indent="-457200">
              <a:buAutoNum type="arabicPeriod"/>
            </a:pPr>
            <a:r>
              <a:rPr lang="en-GB" dirty="0"/>
              <a:t>‘Crowd-sourced’ digitisation projects (aka ‘using volunteers’)</a:t>
            </a:r>
          </a:p>
          <a:p>
            <a:pPr marL="457200" indent="-457200">
              <a:buFont typeface="+mj-lt"/>
              <a:buAutoNum type="arabicPeriod"/>
            </a:pPr>
            <a:r>
              <a:rPr lang="en-GB" dirty="0"/>
              <a:t>Public-submitted (and often publicly-displayed) historical material</a:t>
            </a:r>
          </a:p>
          <a:p>
            <a:pPr marL="0" indent="0">
              <a:buNone/>
            </a:pPr>
            <a:r>
              <a:rPr lang="en-GB" dirty="0"/>
              <a:t>	historical documents – in lofts, garages etc: </a:t>
            </a:r>
            <a:r>
              <a:rPr lang="en-GB" dirty="0">
                <a:hlinkClick r:id="rId2"/>
              </a:rPr>
              <a:t>https://www.historicalpageants.ac.uk/</a:t>
            </a:r>
            <a:endParaRPr lang="en-GB" dirty="0"/>
          </a:p>
          <a:p>
            <a:pPr marL="0" indent="0">
              <a:buNone/>
            </a:pPr>
            <a:r>
              <a:rPr lang="en-GB" dirty="0"/>
              <a:t>	personal memory documents:  </a:t>
            </a:r>
            <a:r>
              <a:rPr lang="en-GB" dirty="0">
                <a:hlinkClick r:id="rId3"/>
              </a:rPr>
              <a:t>www.massobs.org.uk</a:t>
            </a:r>
            <a:r>
              <a:rPr lang="en-GB" dirty="0"/>
              <a:t> 	</a:t>
            </a:r>
          </a:p>
        </p:txBody>
      </p:sp>
    </p:spTree>
    <p:extLst>
      <p:ext uri="{BB962C8B-B14F-4D97-AF65-F5344CB8AC3E}">
        <p14:creationId xmlns:p14="http://schemas.microsoft.com/office/powerpoint/2010/main" val="3858925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D297B-2A63-4771-97A1-585D45646209}"/>
              </a:ext>
            </a:extLst>
          </p:cNvPr>
          <p:cNvSpPr>
            <a:spLocks noGrp="1"/>
          </p:cNvSpPr>
          <p:nvPr>
            <p:ph type="title"/>
          </p:nvPr>
        </p:nvSpPr>
        <p:spPr/>
        <p:txBody>
          <a:bodyPr/>
          <a:lstStyle/>
          <a:p>
            <a:r>
              <a:rPr lang="en-GB" dirty="0"/>
              <a:t>Techniques and challenges.</a:t>
            </a:r>
            <a:br>
              <a:rPr lang="en-GB" dirty="0"/>
            </a:br>
            <a:r>
              <a:rPr lang="en-GB" dirty="0"/>
              <a:t>Information Management.</a:t>
            </a:r>
          </a:p>
        </p:txBody>
      </p:sp>
      <p:sp>
        <p:nvSpPr>
          <p:cNvPr id="4" name="Flowchart: Data 3">
            <a:extLst>
              <a:ext uri="{FF2B5EF4-FFF2-40B4-BE49-F238E27FC236}">
                <a16:creationId xmlns:a16="http://schemas.microsoft.com/office/drawing/2014/main" id="{B384AD9B-A04B-481D-A19B-3F64030F5227}"/>
              </a:ext>
            </a:extLst>
          </p:cNvPr>
          <p:cNvSpPr/>
          <p:nvPr/>
        </p:nvSpPr>
        <p:spPr>
          <a:xfrm>
            <a:off x="995680" y="2082800"/>
            <a:ext cx="2184400" cy="78232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Registration data input</a:t>
            </a:r>
          </a:p>
        </p:txBody>
      </p:sp>
      <p:cxnSp>
        <p:nvCxnSpPr>
          <p:cNvPr id="6" name="Straight Arrow Connector 5">
            <a:extLst>
              <a:ext uri="{FF2B5EF4-FFF2-40B4-BE49-F238E27FC236}">
                <a16:creationId xmlns:a16="http://schemas.microsoft.com/office/drawing/2014/main" id="{F8F1B870-3563-4E89-95D0-56FAC74A21C5}"/>
              </a:ext>
            </a:extLst>
          </p:cNvPr>
          <p:cNvCxnSpPr>
            <a:cxnSpLocks/>
            <a:stCxn id="4" idx="5"/>
          </p:cNvCxnSpPr>
          <p:nvPr/>
        </p:nvCxnSpPr>
        <p:spPr>
          <a:xfrm>
            <a:off x="2961640" y="2473960"/>
            <a:ext cx="7772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Flowchart: Process 6">
            <a:extLst>
              <a:ext uri="{FF2B5EF4-FFF2-40B4-BE49-F238E27FC236}">
                <a16:creationId xmlns:a16="http://schemas.microsoft.com/office/drawing/2014/main" id="{E504184A-F522-4737-AFA3-24EAA5C57968}"/>
              </a:ext>
            </a:extLst>
          </p:cNvPr>
          <p:cNvSpPr/>
          <p:nvPr/>
        </p:nvSpPr>
        <p:spPr>
          <a:xfrm>
            <a:off x="3738880" y="2082800"/>
            <a:ext cx="1605280" cy="78232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User database</a:t>
            </a:r>
          </a:p>
        </p:txBody>
      </p:sp>
      <p:sp>
        <p:nvSpPr>
          <p:cNvPr id="8" name="Flowchart: Data 7">
            <a:extLst>
              <a:ext uri="{FF2B5EF4-FFF2-40B4-BE49-F238E27FC236}">
                <a16:creationId xmlns:a16="http://schemas.microsoft.com/office/drawing/2014/main" id="{410AE2FE-341B-4158-AAF5-E61479ED7463}"/>
              </a:ext>
            </a:extLst>
          </p:cNvPr>
          <p:cNvSpPr/>
          <p:nvPr/>
        </p:nvSpPr>
        <p:spPr>
          <a:xfrm>
            <a:off x="899160" y="3210561"/>
            <a:ext cx="2062480" cy="78232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Submission data input</a:t>
            </a:r>
          </a:p>
        </p:txBody>
      </p:sp>
      <p:cxnSp>
        <p:nvCxnSpPr>
          <p:cNvPr id="9" name="Straight Arrow Connector 8">
            <a:extLst>
              <a:ext uri="{FF2B5EF4-FFF2-40B4-BE49-F238E27FC236}">
                <a16:creationId xmlns:a16="http://schemas.microsoft.com/office/drawing/2014/main" id="{2E7C3F06-C09F-48C1-9177-2E7D990C340A}"/>
              </a:ext>
            </a:extLst>
          </p:cNvPr>
          <p:cNvCxnSpPr>
            <a:cxnSpLocks/>
            <a:endCxn id="12" idx="1"/>
          </p:cNvCxnSpPr>
          <p:nvPr/>
        </p:nvCxnSpPr>
        <p:spPr>
          <a:xfrm>
            <a:off x="2697480" y="3601721"/>
            <a:ext cx="1041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Flowchart: Process 11">
            <a:extLst>
              <a:ext uri="{FF2B5EF4-FFF2-40B4-BE49-F238E27FC236}">
                <a16:creationId xmlns:a16="http://schemas.microsoft.com/office/drawing/2014/main" id="{BA7D7382-A9C9-43D5-8559-F941BD986267}"/>
              </a:ext>
            </a:extLst>
          </p:cNvPr>
          <p:cNvSpPr/>
          <p:nvPr/>
        </p:nvSpPr>
        <p:spPr>
          <a:xfrm>
            <a:off x="3738880" y="3274061"/>
            <a:ext cx="1605280" cy="65532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Submissions database</a:t>
            </a:r>
          </a:p>
        </p:txBody>
      </p:sp>
      <p:sp>
        <p:nvSpPr>
          <p:cNvPr id="15" name="Flowchart: Process 14">
            <a:extLst>
              <a:ext uri="{FF2B5EF4-FFF2-40B4-BE49-F238E27FC236}">
                <a16:creationId xmlns:a16="http://schemas.microsoft.com/office/drawing/2014/main" id="{2123B895-A3AC-4F34-9B29-636AE1F77676}"/>
              </a:ext>
            </a:extLst>
          </p:cNvPr>
          <p:cNvSpPr/>
          <p:nvPr/>
        </p:nvSpPr>
        <p:spPr>
          <a:xfrm>
            <a:off x="3738880" y="4429762"/>
            <a:ext cx="1605280" cy="65532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Matched to user</a:t>
            </a:r>
          </a:p>
        </p:txBody>
      </p:sp>
      <p:cxnSp>
        <p:nvCxnSpPr>
          <p:cNvPr id="16" name="Straight Arrow Connector 15">
            <a:extLst>
              <a:ext uri="{FF2B5EF4-FFF2-40B4-BE49-F238E27FC236}">
                <a16:creationId xmlns:a16="http://schemas.microsoft.com/office/drawing/2014/main" id="{F9923BB7-5ADD-49EC-9979-D5FED2A96643}"/>
              </a:ext>
            </a:extLst>
          </p:cNvPr>
          <p:cNvCxnSpPr>
            <a:cxnSpLocks/>
            <a:stCxn id="12" idx="2"/>
            <a:endCxn id="15" idx="0"/>
          </p:cNvCxnSpPr>
          <p:nvPr/>
        </p:nvCxnSpPr>
        <p:spPr>
          <a:xfrm>
            <a:off x="4541520" y="3929381"/>
            <a:ext cx="0" cy="5003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4B8E6B82-CB61-41F4-978B-F0DEE6A3F645}"/>
              </a:ext>
            </a:extLst>
          </p:cNvPr>
          <p:cNvCxnSpPr>
            <a:cxnSpLocks/>
            <a:stCxn id="15" idx="3"/>
            <a:endCxn id="30" idx="1"/>
          </p:cNvCxnSpPr>
          <p:nvPr/>
        </p:nvCxnSpPr>
        <p:spPr>
          <a:xfrm flipV="1">
            <a:off x="5344160" y="4742173"/>
            <a:ext cx="965198" cy="15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Flowchart: Decision 29">
            <a:extLst>
              <a:ext uri="{FF2B5EF4-FFF2-40B4-BE49-F238E27FC236}">
                <a16:creationId xmlns:a16="http://schemas.microsoft.com/office/drawing/2014/main" id="{F08C6FE6-B153-4736-98EA-D4F844829EFC}"/>
              </a:ext>
            </a:extLst>
          </p:cNvPr>
          <p:cNvSpPr/>
          <p:nvPr/>
        </p:nvSpPr>
        <p:spPr>
          <a:xfrm>
            <a:off x="6309358" y="4326894"/>
            <a:ext cx="1676369" cy="830557"/>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Forms ticked?</a:t>
            </a:r>
          </a:p>
        </p:txBody>
      </p:sp>
      <p:cxnSp>
        <p:nvCxnSpPr>
          <p:cNvPr id="32" name="Straight Arrow Connector 31">
            <a:extLst>
              <a:ext uri="{FF2B5EF4-FFF2-40B4-BE49-F238E27FC236}">
                <a16:creationId xmlns:a16="http://schemas.microsoft.com/office/drawing/2014/main" id="{3FB0597E-0496-418E-929B-D21D098ECCBF}"/>
              </a:ext>
            </a:extLst>
          </p:cNvPr>
          <p:cNvCxnSpPr>
            <a:cxnSpLocks/>
            <a:stCxn id="30" idx="0"/>
          </p:cNvCxnSpPr>
          <p:nvPr/>
        </p:nvCxnSpPr>
        <p:spPr>
          <a:xfrm flipV="1">
            <a:off x="7147543" y="3929381"/>
            <a:ext cx="0" cy="3975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Flowchart: Process 36">
            <a:extLst>
              <a:ext uri="{FF2B5EF4-FFF2-40B4-BE49-F238E27FC236}">
                <a16:creationId xmlns:a16="http://schemas.microsoft.com/office/drawing/2014/main" id="{0721A18E-7EEB-4CBE-811A-80F78D515BE5}"/>
              </a:ext>
            </a:extLst>
          </p:cNvPr>
          <p:cNvSpPr/>
          <p:nvPr/>
        </p:nvSpPr>
        <p:spPr>
          <a:xfrm>
            <a:off x="6309358" y="3265178"/>
            <a:ext cx="1605280" cy="65532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Passed to moderation.</a:t>
            </a:r>
          </a:p>
        </p:txBody>
      </p:sp>
      <p:sp>
        <p:nvSpPr>
          <p:cNvPr id="39" name="Flowchart: Decision 38">
            <a:extLst>
              <a:ext uri="{FF2B5EF4-FFF2-40B4-BE49-F238E27FC236}">
                <a16:creationId xmlns:a16="http://schemas.microsoft.com/office/drawing/2014/main" id="{C687039F-EFCB-42F4-A21D-168CDB3AFBC7}"/>
              </a:ext>
            </a:extLst>
          </p:cNvPr>
          <p:cNvSpPr/>
          <p:nvPr/>
        </p:nvSpPr>
        <p:spPr>
          <a:xfrm>
            <a:off x="8371869" y="3177559"/>
            <a:ext cx="1696689" cy="830557"/>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GDPR?</a:t>
            </a:r>
          </a:p>
        </p:txBody>
      </p:sp>
      <p:cxnSp>
        <p:nvCxnSpPr>
          <p:cNvPr id="40" name="Straight Arrow Connector 39">
            <a:extLst>
              <a:ext uri="{FF2B5EF4-FFF2-40B4-BE49-F238E27FC236}">
                <a16:creationId xmlns:a16="http://schemas.microsoft.com/office/drawing/2014/main" id="{E3D9C5B6-44D9-467F-9DC8-2918C6A89F0D}"/>
              </a:ext>
            </a:extLst>
          </p:cNvPr>
          <p:cNvCxnSpPr>
            <a:cxnSpLocks/>
            <a:stCxn id="37" idx="3"/>
            <a:endCxn id="39" idx="1"/>
          </p:cNvCxnSpPr>
          <p:nvPr/>
        </p:nvCxnSpPr>
        <p:spPr>
          <a:xfrm>
            <a:off x="7914638" y="3592838"/>
            <a:ext cx="4572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125CA408-2185-4DBB-B3CC-8EA1C7E71230}"/>
              </a:ext>
            </a:extLst>
          </p:cNvPr>
          <p:cNvCxnSpPr>
            <a:cxnSpLocks/>
            <a:stCxn id="30" idx="3"/>
          </p:cNvCxnSpPr>
          <p:nvPr/>
        </p:nvCxnSpPr>
        <p:spPr>
          <a:xfrm>
            <a:off x="7985727" y="4742173"/>
            <a:ext cx="599473" cy="15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Flowchart: Process 46">
            <a:extLst>
              <a:ext uri="{FF2B5EF4-FFF2-40B4-BE49-F238E27FC236}">
                <a16:creationId xmlns:a16="http://schemas.microsoft.com/office/drawing/2014/main" id="{8FBEF818-50D6-4A44-8DAE-0A1F8DAE62A2}"/>
              </a:ext>
            </a:extLst>
          </p:cNvPr>
          <p:cNvSpPr/>
          <p:nvPr/>
        </p:nvSpPr>
        <p:spPr>
          <a:xfrm>
            <a:off x="8585200" y="4429762"/>
            <a:ext cx="2265680" cy="65532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E-mail to user. Flagged for deletion.</a:t>
            </a:r>
          </a:p>
        </p:txBody>
      </p:sp>
      <p:cxnSp>
        <p:nvCxnSpPr>
          <p:cNvPr id="48" name="Straight Arrow Connector 47">
            <a:extLst>
              <a:ext uri="{FF2B5EF4-FFF2-40B4-BE49-F238E27FC236}">
                <a16:creationId xmlns:a16="http://schemas.microsoft.com/office/drawing/2014/main" id="{C5ED743D-0A58-40EC-A665-8DECCC8E1D9E}"/>
              </a:ext>
            </a:extLst>
          </p:cNvPr>
          <p:cNvCxnSpPr>
            <a:cxnSpLocks/>
            <a:stCxn id="39" idx="0"/>
          </p:cNvCxnSpPr>
          <p:nvPr/>
        </p:nvCxnSpPr>
        <p:spPr>
          <a:xfrm flipV="1">
            <a:off x="9220214" y="2753360"/>
            <a:ext cx="0" cy="4241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Flowchart: Process 52">
            <a:extLst>
              <a:ext uri="{FF2B5EF4-FFF2-40B4-BE49-F238E27FC236}">
                <a16:creationId xmlns:a16="http://schemas.microsoft.com/office/drawing/2014/main" id="{06E5F46D-D3C7-4584-8F83-97A9E96A4DF3}"/>
              </a:ext>
            </a:extLst>
          </p:cNvPr>
          <p:cNvSpPr/>
          <p:nvPr/>
        </p:nvSpPr>
        <p:spPr>
          <a:xfrm>
            <a:off x="8417573" y="2082800"/>
            <a:ext cx="1605280" cy="65532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Published.</a:t>
            </a:r>
          </a:p>
        </p:txBody>
      </p:sp>
      <p:sp>
        <p:nvSpPr>
          <p:cNvPr id="55" name="Flowchart: Process 54">
            <a:extLst>
              <a:ext uri="{FF2B5EF4-FFF2-40B4-BE49-F238E27FC236}">
                <a16:creationId xmlns:a16="http://schemas.microsoft.com/office/drawing/2014/main" id="{07FF0687-7940-4DF3-8F4C-A2400B2F5EA1}"/>
              </a:ext>
            </a:extLst>
          </p:cNvPr>
          <p:cNvSpPr/>
          <p:nvPr/>
        </p:nvSpPr>
        <p:spPr>
          <a:xfrm>
            <a:off x="10459716" y="3274061"/>
            <a:ext cx="1605280" cy="65532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Redaction/</a:t>
            </a:r>
          </a:p>
          <a:p>
            <a:pPr algn="ctr"/>
            <a:r>
              <a:rPr lang="en-GB" dirty="0"/>
              <a:t>anonymisation.</a:t>
            </a:r>
          </a:p>
        </p:txBody>
      </p:sp>
      <p:cxnSp>
        <p:nvCxnSpPr>
          <p:cNvPr id="56" name="Straight Arrow Connector 55">
            <a:extLst>
              <a:ext uri="{FF2B5EF4-FFF2-40B4-BE49-F238E27FC236}">
                <a16:creationId xmlns:a16="http://schemas.microsoft.com/office/drawing/2014/main" id="{63A927CA-A64B-4697-8927-F868D6A14D50}"/>
              </a:ext>
            </a:extLst>
          </p:cNvPr>
          <p:cNvCxnSpPr>
            <a:cxnSpLocks/>
            <a:stCxn id="39" idx="3"/>
            <a:endCxn id="55" idx="1"/>
          </p:cNvCxnSpPr>
          <p:nvPr/>
        </p:nvCxnSpPr>
        <p:spPr>
          <a:xfrm>
            <a:off x="10068558" y="3592838"/>
            <a:ext cx="391158" cy="88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DEBF0ADF-484A-40FD-AA3A-0D3B3D380432}"/>
              </a:ext>
            </a:extLst>
          </p:cNvPr>
          <p:cNvCxnSpPr>
            <a:cxnSpLocks/>
            <a:stCxn id="55" idx="0"/>
            <a:endCxn id="53" idx="3"/>
          </p:cNvCxnSpPr>
          <p:nvPr/>
        </p:nvCxnSpPr>
        <p:spPr>
          <a:xfrm flipH="1" flipV="1">
            <a:off x="10022853" y="2410460"/>
            <a:ext cx="1239503" cy="8636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8967488F-B772-4D72-B895-6BAA825F88D1}"/>
              </a:ext>
            </a:extLst>
          </p:cNvPr>
          <p:cNvSpPr txBox="1"/>
          <p:nvPr/>
        </p:nvSpPr>
        <p:spPr>
          <a:xfrm>
            <a:off x="9220185" y="2773173"/>
            <a:ext cx="650238" cy="369332"/>
          </a:xfrm>
          <a:prstGeom prst="rect">
            <a:avLst/>
          </a:prstGeom>
          <a:noFill/>
        </p:spPr>
        <p:txBody>
          <a:bodyPr wrap="square" rtlCol="0">
            <a:spAutoFit/>
          </a:bodyPr>
          <a:lstStyle/>
          <a:p>
            <a:r>
              <a:rPr lang="en-GB" dirty="0"/>
              <a:t>Yes</a:t>
            </a:r>
          </a:p>
        </p:txBody>
      </p:sp>
      <p:sp>
        <p:nvSpPr>
          <p:cNvPr id="64" name="TextBox 63">
            <a:extLst>
              <a:ext uri="{FF2B5EF4-FFF2-40B4-BE49-F238E27FC236}">
                <a16:creationId xmlns:a16="http://schemas.microsoft.com/office/drawing/2014/main" id="{E5ABEAB8-D901-4D35-BFEF-90460671F2C3}"/>
              </a:ext>
            </a:extLst>
          </p:cNvPr>
          <p:cNvSpPr txBox="1"/>
          <p:nvPr/>
        </p:nvSpPr>
        <p:spPr>
          <a:xfrm>
            <a:off x="9923746" y="3595103"/>
            <a:ext cx="650238" cy="369332"/>
          </a:xfrm>
          <a:prstGeom prst="rect">
            <a:avLst/>
          </a:prstGeom>
          <a:noFill/>
        </p:spPr>
        <p:txBody>
          <a:bodyPr wrap="square" rtlCol="0">
            <a:spAutoFit/>
          </a:bodyPr>
          <a:lstStyle/>
          <a:p>
            <a:r>
              <a:rPr lang="en-GB" dirty="0"/>
              <a:t>No</a:t>
            </a:r>
          </a:p>
        </p:txBody>
      </p:sp>
      <p:sp>
        <p:nvSpPr>
          <p:cNvPr id="66" name="TextBox 65">
            <a:extLst>
              <a:ext uri="{FF2B5EF4-FFF2-40B4-BE49-F238E27FC236}">
                <a16:creationId xmlns:a16="http://schemas.microsoft.com/office/drawing/2014/main" id="{B5E5099E-2F9C-4186-92FD-2F1295C3A866}"/>
              </a:ext>
            </a:extLst>
          </p:cNvPr>
          <p:cNvSpPr txBox="1"/>
          <p:nvPr/>
        </p:nvSpPr>
        <p:spPr>
          <a:xfrm>
            <a:off x="7178071" y="3948679"/>
            <a:ext cx="650238" cy="369332"/>
          </a:xfrm>
          <a:prstGeom prst="rect">
            <a:avLst/>
          </a:prstGeom>
          <a:noFill/>
        </p:spPr>
        <p:txBody>
          <a:bodyPr wrap="square" rtlCol="0">
            <a:spAutoFit/>
          </a:bodyPr>
          <a:lstStyle/>
          <a:p>
            <a:r>
              <a:rPr lang="en-GB" dirty="0"/>
              <a:t>Yes</a:t>
            </a:r>
          </a:p>
        </p:txBody>
      </p:sp>
      <p:sp>
        <p:nvSpPr>
          <p:cNvPr id="68" name="TextBox 67">
            <a:extLst>
              <a:ext uri="{FF2B5EF4-FFF2-40B4-BE49-F238E27FC236}">
                <a16:creationId xmlns:a16="http://schemas.microsoft.com/office/drawing/2014/main" id="{A7905009-8AD9-44E4-A741-74DBC9A7B3B8}"/>
              </a:ext>
            </a:extLst>
          </p:cNvPr>
          <p:cNvSpPr txBox="1"/>
          <p:nvPr/>
        </p:nvSpPr>
        <p:spPr>
          <a:xfrm>
            <a:off x="7899378" y="4772770"/>
            <a:ext cx="650238" cy="369332"/>
          </a:xfrm>
          <a:prstGeom prst="rect">
            <a:avLst/>
          </a:prstGeom>
          <a:noFill/>
        </p:spPr>
        <p:txBody>
          <a:bodyPr wrap="square" rtlCol="0">
            <a:spAutoFit/>
          </a:bodyPr>
          <a:lstStyle/>
          <a:p>
            <a:r>
              <a:rPr lang="en-GB" dirty="0"/>
              <a:t>No</a:t>
            </a:r>
          </a:p>
        </p:txBody>
      </p:sp>
    </p:spTree>
    <p:extLst>
      <p:ext uri="{BB962C8B-B14F-4D97-AF65-F5344CB8AC3E}">
        <p14:creationId xmlns:p14="http://schemas.microsoft.com/office/powerpoint/2010/main" val="1515823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08FBE-B398-47BE-A676-34724363F7AC}"/>
              </a:ext>
            </a:extLst>
          </p:cNvPr>
          <p:cNvSpPr>
            <a:spLocks noGrp="1"/>
          </p:cNvSpPr>
          <p:nvPr>
            <p:ph type="title"/>
          </p:nvPr>
        </p:nvSpPr>
        <p:spPr/>
        <p:txBody>
          <a:bodyPr/>
          <a:lstStyle/>
          <a:p>
            <a:r>
              <a:rPr lang="en-GB" dirty="0"/>
              <a:t>Techniques and Challenges</a:t>
            </a:r>
            <a:br>
              <a:rPr lang="en-GB" dirty="0"/>
            </a:br>
            <a:r>
              <a:rPr lang="en-GB" dirty="0"/>
              <a:t>ethics.</a:t>
            </a:r>
          </a:p>
        </p:txBody>
      </p:sp>
      <p:sp>
        <p:nvSpPr>
          <p:cNvPr id="3" name="Content Placeholder 2">
            <a:extLst>
              <a:ext uri="{FF2B5EF4-FFF2-40B4-BE49-F238E27FC236}">
                <a16:creationId xmlns:a16="http://schemas.microsoft.com/office/drawing/2014/main" id="{F78FC21A-F570-4DB8-BCD6-F91D0EA7BD96}"/>
              </a:ext>
            </a:extLst>
          </p:cNvPr>
          <p:cNvSpPr>
            <a:spLocks noGrp="1"/>
          </p:cNvSpPr>
          <p:nvPr>
            <p:ph idx="1"/>
          </p:nvPr>
        </p:nvSpPr>
        <p:spPr/>
        <p:txBody>
          <a:bodyPr/>
          <a:lstStyle/>
          <a:p>
            <a:r>
              <a:rPr lang="en-GB" dirty="0">
                <a:hlinkClick r:id="rId2"/>
              </a:rPr>
              <a:t>www.chatterleywhitfield.online.com</a:t>
            </a:r>
            <a:r>
              <a:rPr lang="en-GB" dirty="0"/>
              <a:t>.</a:t>
            </a:r>
          </a:p>
          <a:p>
            <a:r>
              <a:rPr lang="en-GB" dirty="0"/>
              <a:t>Key issues:</a:t>
            </a:r>
          </a:p>
          <a:p>
            <a:pPr lvl="1"/>
            <a:r>
              <a:rPr lang="en-GB" dirty="0"/>
              <a:t>Consent.</a:t>
            </a:r>
          </a:p>
          <a:p>
            <a:pPr lvl="1"/>
            <a:r>
              <a:rPr lang="en-GB" dirty="0"/>
              <a:t>Withdrawal from process.</a:t>
            </a:r>
          </a:p>
          <a:p>
            <a:pPr lvl="1"/>
            <a:r>
              <a:rPr lang="en-GB" dirty="0"/>
              <a:t>Equality and Diversity Monitoring.</a:t>
            </a:r>
          </a:p>
          <a:p>
            <a:pPr lvl="1"/>
            <a:r>
              <a:rPr lang="en-GB" dirty="0"/>
              <a:t>‘Invitation’ to participate.</a:t>
            </a:r>
          </a:p>
        </p:txBody>
      </p:sp>
    </p:spTree>
    <p:extLst>
      <p:ext uri="{BB962C8B-B14F-4D97-AF65-F5344CB8AC3E}">
        <p14:creationId xmlns:p14="http://schemas.microsoft.com/office/powerpoint/2010/main" val="1730663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BECE4-F1E1-4E6A-8C18-63FABC87340C}"/>
              </a:ext>
            </a:extLst>
          </p:cNvPr>
          <p:cNvSpPr>
            <a:spLocks noGrp="1"/>
          </p:cNvSpPr>
          <p:nvPr>
            <p:ph type="title"/>
          </p:nvPr>
        </p:nvSpPr>
        <p:spPr/>
        <p:txBody>
          <a:bodyPr/>
          <a:lstStyle/>
          <a:p>
            <a:r>
              <a:rPr lang="en-GB" dirty="0"/>
              <a:t>GDPR (General data protection regulation.</a:t>
            </a:r>
          </a:p>
        </p:txBody>
      </p:sp>
      <p:sp>
        <p:nvSpPr>
          <p:cNvPr id="3" name="Content Placeholder 2">
            <a:extLst>
              <a:ext uri="{FF2B5EF4-FFF2-40B4-BE49-F238E27FC236}">
                <a16:creationId xmlns:a16="http://schemas.microsoft.com/office/drawing/2014/main" id="{BA4461B3-CAE0-44D2-9303-0154CBC37396}"/>
              </a:ext>
            </a:extLst>
          </p:cNvPr>
          <p:cNvSpPr>
            <a:spLocks noGrp="1"/>
          </p:cNvSpPr>
          <p:nvPr>
            <p:ph idx="1"/>
          </p:nvPr>
        </p:nvSpPr>
        <p:spPr>
          <a:xfrm>
            <a:off x="1451579" y="2015732"/>
            <a:ext cx="9603275" cy="4037749"/>
          </a:xfrm>
        </p:spPr>
        <p:txBody>
          <a:bodyPr/>
          <a:lstStyle/>
          <a:p>
            <a:r>
              <a:rPr lang="en-GB" dirty="0"/>
              <a:t>All projects involving the storage and use of personal data require a Data Protection Impact Assessment (DPIA). </a:t>
            </a:r>
          </a:p>
          <a:p>
            <a:pPr marL="457200" lvl="1" indent="0">
              <a:buNone/>
            </a:pPr>
            <a:r>
              <a:rPr lang="en-GB" dirty="0"/>
              <a:t>Key issues: </a:t>
            </a:r>
          </a:p>
          <a:p>
            <a:pPr lvl="1"/>
            <a:r>
              <a:rPr lang="en-GB" dirty="0"/>
              <a:t>Consent of users is already dealt with by ethical review.</a:t>
            </a:r>
          </a:p>
          <a:p>
            <a:pPr lvl="1"/>
            <a:r>
              <a:rPr lang="en-GB" dirty="0"/>
              <a:t>Consent of ‘third parties’ – i.e. those identifiable in submissions – is not, and unless the user can confirm consent, we cannot realistically obtain it.</a:t>
            </a:r>
          </a:p>
          <a:p>
            <a:pPr lvl="1"/>
            <a:r>
              <a:rPr lang="en-GB" dirty="0"/>
              <a:t>Any plan must be straightforward and understandable by you (likely) volunteer moderators.</a:t>
            </a:r>
          </a:p>
          <a:p>
            <a:pPr lvl="1"/>
            <a:r>
              <a:rPr lang="en-GB" dirty="0"/>
              <a:t>Original documents need to be kept for future historical research? (</a:t>
            </a:r>
            <a:r>
              <a:rPr lang="en-GB" dirty="0" err="1"/>
              <a:t>ie</a:t>
            </a:r>
            <a:r>
              <a:rPr lang="en-GB" dirty="0"/>
              <a:t>. cannot ask public to self-anonymise.)</a:t>
            </a:r>
          </a:p>
          <a:p>
            <a:pPr lvl="1"/>
            <a:r>
              <a:rPr lang="en-GB" dirty="0"/>
              <a:t>(Also, just a general tip for DPIAs: your lawful basis for processing is public task, </a:t>
            </a:r>
            <a:r>
              <a:rPr lang="en-GB" i="1" dirty="0"/>
              <a:t>not</a:t>
            </a:r>
            <a:r>
              <a:rPr lang="en-GB" dirty="0"/>
              <a:t> consent.)</a:t>
            </a:r>
          </a:p>
          <a:p>
            <a:pPr lvl="1"/>
            <a:endParaRPr lang="en-GB" dirty="0"/>
          </a:p>
          <a:p>
            <a:pPr lvl="1"/>
            <a:endParaRPr lang="en-GB" dirty="0"/>
          </a:p>
        </p:txBody>
      </p:sp>
    </p:spTree>
    <p:extLst>
      <p:ext uri="{BB962C8B-B14F-4D97-AF65-F5344CB8AC3E}">
        <p14:creationId xmlns:p14="http://schemas.microsoft.com/office/powerpoint/2010/main" val="3663050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530D4-8EDE-408B-8A23-230DDB228955}"/>
              </a:ext>
            </a:extLst>
          </p:cNvPr>
          <p:cNvSpPr>
            <a:spLocks noGrp="1"/>
          </p:cNvSpPr>
          <p:nvPr>
            <p:ph type="title"/>
          </p:nvPr>
        </p:nvSpPr>
        <p:spPr/>
        <p:txBody>
          <a:bodyPr/>
          <a:lstStyle/>
          <a:p>
            <a:r>
              <a:rPr lang="en-GB" dirty="0"/>
              <a:t>GDPR (General data protection regulation)</a:t>
            </a:r>
          </a:p>
        </p:txBody>
      </p:sp>
      <p:sp>
        <p:nvSpPr>
          <p:cNvPr id="3" name="Content Placeholder 2">
            <a:extLst>
              <a:ext uri="{FF2B5EF4-FFF2-40B4-BE49-F238E27FC236}">
                <a16:creationId xmlns:a16="http://schemas.microsoft.com/office/drawing/2014/main" id="{F31FD0FF-E8E6-465E-A3B8-B82069AC56C3}"/>
              </a:ext>
            </a:extLst>
          </p:cNvPr>
          <p:cNvSpPr>
            <a:spLocks noGrp="1"/>
          </p:cNvSpPr>
          <p:nvPr>
            <p:ph idx="1"/>
          </p:nvPr>
        </p:nvSpPr>
        <p:spPr>
          <a:xfrm>
            <a:off x="1451579" y="2015732"/>
            <a:ext cx="9603275" cy="4037749"/>
          </a:xfrm>
        </p:spPr>
        <p:txBody>
          <a:bodyPr>
            <a:normAutofit fontScale="92500" lnSpcReduction="10000"/>
          </a:bodyPr>
          <a:lstStyle/>
          <a:p>
            <a:r>
              <a:rPr lang="en-GB" dirty="0"/>
              <a:t>Big Problem: 3</a:t>
            </a:r>
            <a:r>
              <a:rPr lang="en-GB" baseline="30000" dirty="0"/>
              <a:t>rd</a:t>
            </a:r>
            <a:r>
              <a:rPr lang="en-GB" dirty="0"/>
              <a:t> parties.</a:t>
            </a:r>
          </a:p>
          <a:p>
            <a:pPr lvl="1"/>
            <a:r>
              <a:rPr lang="en-GB" dirty="0"/>
              <a:t>Basic principle: If you are releasing data that renders an individual identifiable without good reason, you are potentially operating illegally.</a:t>
            </a:r>
          </a:p>
          <a:p>
            <a:pPr lvl="1"/>
            <a:r>
              <a:rPr lang="en-GB" dirty="0"/>
              <a:t>Naming a person is making them identifiable. Identifying the job someone does might make them identifiable. Placing them in a specific time and place might make them identifiable. A rare group of attributes might make them identifiable. Their face makes them identifiable.</a:t>
            </a:r>
          </a:p>
          <a:p>
            <a:pPr marL="457200" lvl="1" indent="0">
              <a:buNone/>
            </a:pPr>
            <a:r>
              <a:rPr lang="en-GB" dirty="0"/>
              <a:t>Solution:</a:t>
            </a:r>
          </a:p>
          <a:p>
            <a:pPr marL="800100" lvl="1" indent="-342900">
              <a:buAutoNum type="arabicPeriod"/>
            </a:pPr>
            <a:r>
              <a:rPr lang="en-GB" dirty="0"/>
              <a:t>Users can optionally confirm that they have the consent of all the individuals identified/identifiable in their submission to appear within the project.</a:t>
            </a:r>
          </a:p>
          <a:p>
            <a:pPr marL="800100" lvl="1" indent="-342900">
              <a:buAutoNum type="arabicPeriod"/>
            </a:pPr>
            <a:r>
              <a:rPr lang="en-GB" dirty="0"/>
              <a:t>All images and documents (even those tagged in 1.) are moderated for non-user identifiable individuals, and redacted/names changed/images blurred as appropriate.</a:t>
            </a:r>
          </a:p>
          <a:p>
            <a:pPr marL="800100" lvl="1" indent="-342900">
              <a:buAutoNum type="arabicPeriod"/>
            </a:pPr>
            <a:r>
              <a:rPr lang="en-GB" dirty="0"/>
              <a:t>Originals kept in the database, not for public dissemination for c. 100 years.</a:t>
            </a:r>
          </a:p>
          <a:p>
            <a:pPr marL="800100" lvl="1" indent="-342900">
              <a:buAutoNum type="arabicPeriod"/>
            </a:pPr>
            <a:endParaRPr lang="en-GB" dirty="0"/>
          </a:p>
        </p:txBody>
      </p:sp>
    </p:spTree>
    <p:extLst>
      <p:ext uri="{BB962C8B-B14F-4D97-AF65-F5344CB8AC3E}">
        <p14:creationId xmlns:p14="http://schemas.microsoft.com/office/powerpoint/2010/main" val="956626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B3233-1457-42DF-8C6E-01F0EAC395F4}"/>
              </a:ext>
            </a:extLst>
          </p:cNvPr>
          <p:cNvSpPr>
            <a:spLocks noGrp="1"/>
          </p:cNvSpPr>
          <p:nvPr>
            <p:ph type="title"/>
          </p:nvPr>
        </p:nvSpPr>
        <p:spPr/>
        <p:txBody>
          <a:bodyPr/>
          <a:lstStyle/>
          <a:p>
            <a:r>
              <a:rPr lang="en-GB" dirty="0"/>
              <a:t>Copyright.</a:t>
            </a:r>
          </a:p>
        </p:txBody>
      </p:sp>
      <p:sp>
        <p:nvSpPr>
          <p:cNvPr id="3" name="Content Placeholder 2">
            <a:extLst>
              <a:ext uri="{FF2B5EF4-FFF2-40B4-BE49-F238E27FC236}">
                <a16:creationId xmlns:a16="http://schemas.microsoft.com/office/drawing/2014/main" id="{89B810B8-353B-48C1-BA1E-5ACBE9062D51}"/>
              </a:ext>
            </a:extLst>
          </p:cNvPr>
          <p:cNvSpPr>
            <a:spLocks noGrp="1"/>
          </p:cNvSpPr>
          <p:nvPr>
            <p:ph idx="1"/>
          </p:nvPr>
        </p:nvSpPr>
        <p:spPr>
          <a:xfrm>
            <a:off x="1451579" y="2015732"/>
            <a:ext cx="9603275" cy="3866908"/>
          </a:xfrm>
        </p:spPr>
        <p:txBody>
          <a:bodyPr>
            <a:normAutofit lnSpcReduction="10000"/>
          </a:bodyPr>
          <a:lstStyle/>
          <a:p>
            <a:r>
              <a:rPr lang="en-GB" dirty="0"/>
              <a:t>Pre-2018: Websites like </a:t>
            </a:r>
            <a:r>
              <a:rPr lang="en-GB" dirty="0">
                <a:hlinkClick r:id="rId2"/>
              </a:rPr>
              <a:t>https://www.historicalpageants.ac.uk/</a:t>
            </a:r>
            <a:r>
              <a:rPr lang="en-GB" dirty="0"/>
              <a:t> used a Creative Commons license to allow for public sharing of crowd-sourced heritage.</a:t>
            </a:r>
          </a:p>
          <a:p>
            <a:r>
              <a:rPr lang="en-GB" dirty="0" err="1"/>
              <a:t>ssds</a:t>
            </a:r>
            <a:r>
              <a:rPr lang="en-GB" dirty="0"/>
              <a:t> GDPR – Oral History Society: </a:t>
            </a:r>
            <a:r>
              <a:rPr lang="en-GB" dirty="0">
                <a:hlinkClick r:id="rId3"/>
              </a:rPr>
              <a:t>https://www.ohs.org.uk/advice/data-protection/</a:t>
            </a:r>
            <a:endParaRPr lang="en-GB" dirty="0"/>
          </a:p>
          <a:p>
            <a:pPr lvl="1"/>
            <a:r>
              <a:rPr lang="en-GB" dirty="0"/>
              <a:t>GDPR grants the right to restrict the processing of personal data.  All submissions are in some sense personal data, though with the consent of the individual for their public use. However, their consent is for restricted processing. CC confers the right to process on all, but the responsibilities for that processing would rest with the project/university.</a:t>
            </a:r>
          </a:p>
          <a:p>
            <a:r>
              <a:rPr lang="en-GB" dirty="0"/>
              <a:t>Solution: Users grant a </a:t>
            </a:r>
            <a:r>
              <a:rPr lang="en-GB" i="1" dirty="0"/>
              <a:t>limited, non-exclusive</a:t>
            </a:r>
            <a:r>
              <a:rPr lang="en-GB" dirty="0"/>
              <a:t> copyright license to the project/university.  This will need to be drawn up by your university, and is more complex than the CC license.</a:t>
            </a:r>
          </a:p>
        </p:txBody>
      </p:sp>
    </p:spTree>
    <p:extLst>
      <p:ext uri="{BB962C8B-B14F-4D97-AF65-F5344CB8AC3E}">
        <p14:creationId xmlns:p14="http://schemas.microsoft.com/office/powerpoint/2010/main" val="3580667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61E79-F18B-4914-8BB8-8742D58977AF}"/>
              </a:ext>
            </a:extLst>
          </p:cNvPr>
          <p:cNvSpPr>
            <a:spLocks noGrp="1"/>
          </p:cNvSpPr>
          <p:nvPr>
            <p:ph type="title"/>
          </p:nvPr>
        </p:nvSpPr>
        <p:spPr/>
        <p:txBody>
          <a:bodyPr/>
          <a:lstStyle/>
          <a:p>
            <a:r>
              <a:rPr lang="en-GB" dirty="0"/>
              <a:t>Crowd sourced heritage</a:t>
            </a:r>
            <a:br>
              <a:rPr lang="en-GB" dirty="0"/>
            </a:br>
            <a:r>
              <a:rPr lang="en-GB" dirty="0"/>
              <a:t>Analytical potential.</a:t>
            </a:r>
          </a:p>
        </p:txBody>
      </p:sp>
      <p:sp>
        <p:nvSpPr>
          <p:cNvPr id="3" name="Content Placeholder 2">
            <a:extLst>
              <a:ext uri="{FF2B5EF4-FFF2-40B4-BE49-F238E27FC236}">
                <a16:creationId xmlns:a16="http://schemas.microsoft.com/office/drawing/2014/main" id="{526DE5D6-1A77-42D3-B1A1-F09F4A8C664C}"/>
              </a:ext>
            </a:extLst>
          </p:cNvPr>
          <p:cNvSpPr>
            <a:spLocks noGrp="1"/>
          </p:cNvSpPr>
          <p:nvPr>
            <p:ph idx="1"/>
          </p:nvPr>
        </p:nvSpPr>
        <p:spPr/>
        <p:txBody>
          <a:bodyPr/>
          <a:lstStyle/>
          <a:p>
            <a:r>
              <a:rPr lang="en-GB" dirty="0"/>
              <a:t>Any ideas?</a:t>
            </a:r>
          </a:p>
          <a:p>
            <a:pPr marL="0" indent="0">
              <a:buNone/>
            </a:pPr>
            <a:endParaRPr lang="en-GB" dirty="0"/>
          </a:p>
        </p:txBody>
      </p:sp>
    </p:spTree>
    <p:extLst>
      <p:ext uri="{BB962C8B-B14F-4D97-AF65-F5344CB8AC3E}">
        <p14:creationId xmlns:p14="http://schemas.microsoft.com/office/powerpoint/2010/main" val="3260722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61E79-F18B-4914-8BB8-8742D58977AF}"/>
              </a:ext>
            </a:extLst>
          </p:cNvPr>
          <p:cNvSpPr>
            <a:spLocks noGrp="1"/>
          </p:cNvSpPr>
          <p:nvPr>
            <p:ph type="title"/>
          </p:nvPr>
        </p:nvSpPr>
        <p:spPr/>
        <p:txBody>
          <a:bodyPr/>
          <a:lstStyle/>
          <a:p>
            <a:r>
              <a:rPr lang="en-GB" dirty="0"/>
              <a:t>Crowd sourced heritage</a:t>
            </a:r>
            <a:br>
              <a:rPr lang="en-GB" dirty="0"/>
            </a:br>
            <a:r>
              <a:rPr lang="en-GB" dirty="0"/>
              <a:t>Analytical potential.</a:t>
            </a:r>
          </a:p>
        </p:txBody>
      </p:sp>
      <p:sp>
        <p:nvSpPr>
          <p:cNvPr id="3" name="Content Placeholder 2">
            <a:extLst>
              <a:ext uri="{FF2B5EF4-FFF2-40B4-BE49-F238E27FC236}">
                <a16:creationId xmlns:a16="http://schemas.microsoft.com/office/drawing/2014/main" id="{526DE5D6-1A77-42D3-B1A1-F09F4A8C664C}"/>
              </a:ext>
            </a:extLst>
          </p:cNvPr>
          <p:cNvSpPr>
            <a:spLocks noGrp="1"/>
          </p:cNvSpPr>
          <p:nvPr>
            <p:ph idx="1"/>
          </p:nvPr>
        </p:nvSpPr>
        <p:spPr/>
        <p:txBody>
          <a:bodyPr/>
          <a:lstStyle/>
          <a:p>
            <a:r>
              <a:rPr lang="en-GB" dirty="0"/>
              <a:t>Corpus </a:t>
            </a:r>
            <a:r>
              <a:rPr lang="en-GB" dirty="0" err="1"/>
              <a:t>Linguisitics</a:t>
            </a:r>
            <a:r>
              <a:rPr lang="en-GB" dirty="0"/>
              <a:t>/Text Mining/Image analysis.</a:t>
            </a:r>
          </a:p>
          <a:p>
            <a:pPr lvl="1"/>
            <a:r>
              <a:rPr lang="en-GB" dirty="0"/>
              <a:t>Texts are pre-digitised, and potentially linked to particular sites. It may also be possible to bring up texts within discrete categories of users for analysis.</a:t>
            </a:r>
          </a:p>
          <a:p>
            <a:r>
              <a:rPr lang="en-GB" dirty="0"/>
              <a:t>Mapping. </a:t>
            </a:r>
            <a:r>
              <a:rPr lang="en-GB" dirty="0">
                <a:hlinkClick r:id="rId2"/>
              </a:rPr>
              <a:t>https://www.historicalpageants.ac.uk/pageants/</a:t>
            </a:r>
            <a:r>
              <a:rPr lang="en-GB" dirty="0"/>
              <a:t> do this with a simple google map.</a:t>
            </a:r>
          </a:p>
          <a:p>
            <a:pPr lvl="1"/>
            <a:r>
              <a:rPr lang="en-GB" dirty="0"/>
              <a:t>Clear GIS potential for larger projects.</a:t>
            </a:r>
          </a:p>
          <a:p>
            <a:r>
              <a:rPr lang="en-GB" dirty="0"/>
              <a:t>Combination – For example, heatmap analysis (as planned for </a:t>
            </a:r>
            <a:r>
              <a:rPr lang="en-GB" dirty="0">
                <a:hlinkClick r:id="rId3"/>
              </a:rPr>
              <a:t>www.chatterleywhitfield.online</a:t>
            </a:r>
            <a:r>
              <a:rPr lang="en-GB" dirty="0"/>
              <a:t>)</a:t>
            </a:r>
          </a:p>
          <a:p>
            <a:r>
              <a:rPr lang="en-GB" dirty="0"/>
              <a:t>Data accessible to non-academic public-task users – especially planners, architects etc.</a:t>
            </a:r>
          </a:p>
          <a:p>
            <a:pPr marL="0" indent="0">
              <a:buNone/>
            </a:pPr>
            <a:endParaRPr lang="en-GB" dirty="0"/>
          </a:p>
        </p:txBody>
      </p:sp>
    </p:spTree>
    <p:extLst>
      <p:ext uri="{BB962C8B-B14F-4D97-AF65-F5344CB8AC3E}">
        <p14:creationId xmlns:p14="http://schemas.microsoft.com/office/powerpoint/2010/main" val="3999319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71253-8942-43FE-B6A6-4B18B3A9BEBE}"/>
              </a:ext>
            </a:extLst>
          </p:cNvPr>
          <p:cNvSpPr>
            <a:spLocks noGrp="1"/>
          </p:cNvSpPr>
          <p:nvPr>
            <p:ph type="title"/>
          </p:nvPr>
        </p:nvSpPr>
        <p:spPr/>
        <p:txBody>
          <a:bodyPr/>
          <a:lstStyle/>
          <a:p>
            <a:r>
              <a:rPr lang="en-GB" dirty="0"/>
              <a:t>Crowd sourced heritage</a:t>
            </a:r>
            <a:br>
              <a:rPr lang="en-GB" dirty="0"/>
            </a:br>
            <a:r>
              <a:rPr lang="en-GB" dirty="0"/>
              <a:t>A distorted history?</a:t>
            </a:r>
          </a:p>
        </p:txBody>
      </p:sp>
      <p:sp>
        <p:nvSpPr>
          <p:cNvPr id="3" name="Content Placeholder 2">
            <a:extLst>
              <a:ext uri="{FF2B5EF4-FFF2-40B4-BE49-F238E27FC236}">
                <a16:creationId xmlns:a16="http://schemas.microsoft.com/office/drawing/2014/main" id="{FB3A0BC3-3D8D-4946-A282-53D48259071D}"/>
              </a:ext>
            </a:extLst>
          </p:cNvPr>
          <p:cNvSpPr>
            <a:spLocks noGrp="1"/>
          </p:cNvSpPr>
          <p:nvPr>
            <p:ph idx="1"/>
          </p:nvPr>
        </p:nvSpPr>
        <p:spPr/>
        <p:txBody>
          <a:bodyPr/>
          <a:lstStyle/>
          <a:p>
            <a:r>
              <a:rPr lang="en-GB" dirty="0"/>
              <a:t>Obviously, this is true of all history in any case, but consider:</a:t>
            </a:r>
          </a:p>
          <a:p>
            <a:pPr marL="0" indent="0">
              <a:buNone/>
            </a:pPr>
            <a:r>
              <a:rPr lang="en-GB" dirty="0"/>
              <a:t>All personally identifiable information redacted or removed from publicly accessible material.</a:t>
            </a:r>
          </a:p>
          <a:p>
            <a:pPr marL="0" indent="0">
              <a:buNone/>
            </a:pPr>
            <a:r>
              <a:rPr lang="en-GB" dirty="0"/>
              <a:t>User likelihood of submitting controversial material in the first place?</a:t>
            </a:r>
          </a:p>
          <a:p>
            <a:pPr marL="0" indent="0">
              <a:buNone/>
            </a:pPr>
            <a:r>
              <a:rPr lang="en-GB" dirty="0"/>
              <a:t>Risks of failing to account for transgressive behaviours and creative production in the data collection?</a:t>
            </a:r>
          </a:p>
          <a:p>
            <a:pPr marL="0" indent="0">
              <a:buNone/>
            </a:pPr>
            <a:r>
              <a:rPr lang="en-GB" dirty="0"/>
              <a:t>What sort of history is this type of project likely to tell?</a:t>
            </a:r>
          </a:p>
        </p:txBody>
      </p:sp>
    </p:spTree>
    <p:extLst>
      <p:ext uri="{BB962C8B-B14F-4D97-AF65-F5344CB8AC3E}">
        <p14:creationId xmlns:p14="http://schemas.microsoft.com/office/powerpoint/2010/main" val="5746911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309</TotalTime>
  <Words>818</Words>
  <Application>Microsoft Office PowerPoint</Application>
  <PresentationFormat>Widescreen</PresentationFormat>
  <Paragraphs>77</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Gill Sans MT</vt:lpstr>
      <vt:lpstr>Gallery</vt:lpstr>
      <vt:lpstr>Crowd-Sourced Heritage</vt:lpstr>
      <vt:lpstr>Crowd-sourced  Heritage</vt:lpstr>
      <vt:lpstr>What is crowd-sourced heritage?</vt:lpstr>
      <vt:lpstr>Techniques and challenges. Information Management.</vt:lpstr>
      <vt:lpstr>Techniques and Challenges ethics.</vt:lpstr>
      <vt:lpstr>GDPR (General data protection regulation.</vt:lpstr>
      <vt:lpstr>GDPR (General data protection regulation)</vt:lpstr>
      <vt:lpstr>Copyright.</vt:lpstr>
      <vt:lpstr>Crowd sourced heritage Analytical potential.</vt:lpstr>
      <vt:lpstr>Crowd sourced heritage Analytical potential.</vt:lpstr>
      <vt:lpstr>Crowd sourced heritage A distorted history?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Crowd-Sourced Heritage</dc:title>
  <dc:creator>Benjamin Anderson</dc:creator>
  <cp:lastModifiedBy>Benjamin Anderson</cp:lastModifiedBy>
  <cp:revision>11</cp:revision>
  <dcterms:created xsi:type="dcterms:W3CDTF">2020-10-26T11:17:09Z</dcterms:created>
  <dcterms:modified xsi:type="dcterms:W3CDTF">2020-10-26T16:26:45Z</dcterms:modified>
</cp:coreProperties>
</file>