
<file path=[Content_Types].xml><?xml version="1.0" encoding="utf-8"?>
<Types xmlns="http://schemas.openxmlformats.org/package/2006/content-types">
  <Default Extension="png" ContentType="image/png"/>
  <Default Extension="glb" ContentType="model/gltf.binary"/>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0" r:id="rId1"/>
  </p:sldMasterIdLst>
  <p:notesMasterIdLst>
    <p:notesMasterId r:id="rId36"/>
  </p:notesMasterIdLst>
  <p:sldIdLst>
    <p:sldId id="257" r:id="rId2"/>
    <p:sldId id="260" r:id="rId3"/>
    <p:sldId id="261" r:id="rId4"/>
    <p:sldId id="334" r:id="rId5"/>
    <p:sldId id="262" r:id="rId6"/>
    <p:sldId id="263" r:id="rId7"/>
    <p:sldId id="265" r:id="rId8"/>
    <p:sldId id="297" r:id="rId9"/>
    <p:sldId id="298" r:id="rId10"/>
    <p:sldId id="299" r:id="rId11"/>
    <p:sldId id="284" r:id="rId12"/>
    <p:sldId id="306" r:id="rId13"/>
    <p:sldId id="301" r:id="rId14"/>
    <p:sldId id="308" r:id="rId15"/>
    <p:sldId id="309" r:id="rId16"/>
    <p:sldId id="302" r:id="rId17"/>
    <p:sldId id="310" r:id="rId18"/>
    <p:sldId id="312" r:id="rId19"/>
    <p:sldId id="303" r:id="rId20"/>
    <p:sldId id="321" r:id="rId21"/>
    <p:sldId id="304" r:id="rId22"/>
    <p:sldId id="316" r:id="rId23"/>
    <p:sldId id="317" r:id="rId24"/>
    <p:sldId id="305" r:id="rId25"/>
    <p:sldId id="341" r:id="rId26"/>
    <p:sldId id="329" r:id="rId27"/>
    <p:sldId id="331" r:id="rId28"/>
    <p:sldId id="319" r:id="rId29"/>
    <p:sldId id="335" r:id="rId30"/>
    <p:sldId id="290" r:id="rId31"/>
    <p:sldId id="291" r:id="rId32"/>
    <p:sldId id="276" r:id="rId33"/>
    <p:sldId id="268" r:id="rId34"/>
    <p:sldId id="336" r:id="rId35"/>
  </p:sldIdLst>
  <p:sldSz cx="12192000" cy="6858000"/>
  <p:notesSz cx="6888163" cy="100203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1" autoAdjust="0"/>
    <p:restoredTop sz="62391" autoAdjust="0"/>
  </p:normalViewPr>
  <p:slideViewPr>
    <p:cSldViewPr snapToGrid="0">
      <p:cViewPr varScale="1">
        <p:scale>
          <a:sx n="71" d="100"/>
          <a:sy n="71" d="100"/>
        </p:scale>
        <p:origin x="1824" y="78"/>
      </p:cViewPr>
      <p:guideLst/>
    </p:cSldViewPr>
  </p:slideViewPr>
  <p:notesTextViewPr>
    <p:cViewPr>
      <p:scale>
        <a:sx n="1" d="1"/>
        <a:sy n="1" d="1"/>
      </p:scale>
      <p:origin x="0" y="0"/>
    </p:cViewPr>
  </p:notesTextViewPr>
  <p:sorterViewPr>
    <p:cViewPr>
      <p:scale>
        <a:sx n="100" d="100"/>
        <a:sy n="100" d="100"/>
      </p:scale>
      <p:origin x="0" y="-1707"/>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5CF32B-F35E-4318-8A6F-B46165C0F590}"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299A913A-562F-40A4-B02F-F7684CB5062F}">
      <dgm:prSet/>
      <dgm:spPr/>
      <dgm:t>
        <a:bodyPr/>
        <a:lstStyle/>
        <a:p>
          <a:r>
            <a:rPr lang="en-GB"/>
            <a:t>Diary design </a:t>
          </a:r>
          <a:endParaRPr lang="en-US"/>
        </a:p>
      </dgm:t>
    </dgm:pt>
    <dgm:pt modelId="{D2930E2B-11F5-4924-9B88-1F1CD15F41C3}" type="parTrans" cxnId="{46C65DFD-DB33-4D9A-808E-B95987D0F867}">
      <dgm:prSet/>
      <dgm:spPr/>
      <dgm:t>
        <a:bodyPr/>
        <a:lstStyle/>
        <a:p>
          <a:endParaRPr lang="en-US"/>
        </a:p>
      </dgm:t>
    </dgm:pt>
    <dgm:pt modelId="{4634325C-C81B-44B4-B49E-616A50F065EA}" type="sibTrans" cxnId="{46C65DFD-DB33-4D9A-808E-B95987D0F867}">
      <dgm:prSet/>
      <dgm:spPr/>
      <dgm:t>
        <a:bodyPr/>
        <a:lstStyle/>
        <a:p>
          <a:endParaRPr lang="en-US"/>
        </a:p>
      </dgm:t>
    </dgm:pt>
    <dgm:pt modelId="{B69EB6E0-136B-4660-9508-C20B2E2CB0AC}">
      <dgm:prSet/>
      <dgm:spPr/>
      <dgm:t>
        <a:bodyPr/>
        <a:lstStyle/>
        <a:p>
          <a:r>
            <a:rPr lang="en-GB" b="1" dirty="0"/>
            <a:t>Unstructured or semi-structured? </a:t>
          </a:r>
          <a:endParaRPr lang="en-US" b="1" dirty="0"/>
        </a:p>
      </dgm:t>
    </dgm:pt>
    <dgm:pt modelId="{32F6C1B6-AFA2-4EE4-9891-D2C1987834BD}" type="parTrans" cxnId="{2003E367-47AA-464D-9F38-49DAA8464889}">
      <dgm:prSet/>
      <dgm:spPr/>
      <dgm:t>
        <a:bodyPr/>
        <a:lstStyle/>
        <a:p>
          <a:endParaRPr lang="en-US"/>
        </a:p>
      </dgm:t>
    </dgm:pt>
    <dgm:pt modelId="{F084E227-F421-4620-88BE-231DC1EE997E}" type="sibTrans" cxnId="{2003E367-47AA-464D-9F38-49DAA8464889}">
      <dgm:prSet/>
      <dgm:spPr/>
      <dgm:t>
        <a:bodyPr/>
        <a:lstStyle/>
        <a:p>
          <a:endParaRPr lang="en-US"/>
        </a:p>
      </dgm:t>
    </dgm:pt>
    <dgm:pt modelId="{B3BB71B5-6D29-40B3-8A3F-F90D7924A29C}">
      <dgm:prSet/>
      <dgm:spPr/>
      <dgm:t>
        <a:bodyPr/>
        <a:lstStyle/>
        <a:p>
          <a:r>
            <a:rPr lang="en-GB"/>
            <a:t>Interval, signal or event contingent? (Eckenrode and Bolger, 1995)</a:t>
          </a:r>
          <a:endParaRPr lang="en-US"/>
        </a:p>
      </dgm:t>
    </dgm:pt>
    <dgm:pt modelId="{70A83219-3243-4569-8ACF-A43918B61FAF}" type="parTrans" cxnId="{CC3554B2-B655-4487-ACA9-A6DFA1F075AD}">
      <dgm:prSet/>
      <dgm:spPr/>
      <dgm:t>
        <a:bodyPr/>
        <a:lstStyle/>
        <a:p>
          <a:endParaRPr lang="en-US"/>
        </a:p>
      </dgm:t>
    </dgm:pt>
    <dgm:pt modelId="{83739445-E493-405C-AE8F-B596EC9BE430}" type="sibTrans" cxnId="{CC3554B2-B655-4487-ACA9-A6DFA1F075AD}">
      <dgm:prSet/>
      <dgm:spPr/>
      <dgm:t>
        <a:bodyPr/>
        <a:lstStyle/>
        <a:p>
          <a:endParaRPr lang="en-US"/>
        </a:p>
      </dgm:t>
    </dgm:pt>
    <dgm:pt modelId="{189014CA-6EC4-4932-9BE9-0B71AB980E53}">
      <dgm:prSet/>
      <dgm:spPr/>
      <dgm:t>
        <a:bodyPr/>
        <a:lstStyle/>
        <a:p>
          <a:r>
            <a:rPr lang="en-GB" b="1"/>
            <a:t>Interval-contingent</a:t>
          </a:r>
          <a:r>
            <a:rPr lang="en-GB"/>
            <a:t> - experiences are recorded at regular, predetermined intervals of time </a:t>
          </a:r>
          <a:endParaRPr lang="en-US"/>
        </a:p>
      </dgm:t>
    </dgm:pt>
    <dgm:pt modelId="{CCC0515D-1567-46EC-A832-1F7C26D44E41}" type="parTrans" cxnId="{01235C07-8C1B-406B-9FF4-62AF16E9AFD2}">
      <dgm:prSet/>
      <dgm:spPr/>
      <dgm:t>
        <a:bodyPr/>
        <a:lstStyle/>
        <a:p>
          <a:endParaRPr lang="en-US"/>
        </a:p>
      </dgm:t>
    </dgm:pt>
    <dgm:pt modelId="{25CEA5C8-5CBC-40F1-8B43-F9793F1E8219}" type="sibTrans" cxnId="{01235C07-8C1B-406B-9FF4-62AF16E9AFD2}">
      <dgm:prSet/>
      <dgm:spPr/>
      <dgm:t>
        <a:bodyPr/>
        <a:lstStyle/>
        <a:p>
          <a:endParaRPr lang="en-US"/>
        </a:p>
      </dgm:t>
    </dgm:pt>
    <dgm:pt modelId="{DF4CE124-775F-4896-BBEA-6039B978BE8E}">
      <dgm:prSet/>
      <dgm:spPr/>
      <dgm:t>
        <a:bodyPr/>
        <a:lstStyle/>
        <a:p>
          <a:r>
            <a:rPr lang="en-GB" b="1" dirty="0"/>
            <a:t>Signal-contingent</a:t>
          </a:r>
          <a:r>
            <a:rPr lang="en-GB" dirty="0"/>
            <a:t> - participants report experiences whenever they are contacted by the researcher</a:t>
          </a:r>
          <a:endParaRPr lang="en-US" dirty="0"/>
        </a:p>
      </dgm:t>
    </dgm:pt>
    <dgm:pt modelId="{6F3B21AC-DA0B-4828-AF5D-F1B3E49D53F7}" type="parTrans" cxnId="{78B913E7-7427-4C94-912B-1FEA8B115235}">
      <dgm:prSet/>
      <dgm:spPr/>
      <dgm:t>
        <a:bodyPr/>
        <a:lstStyle/>
        <a:p>
          <a:endParaRPr lang="en-US"/>
        </a:p>
      </dgm:t>
    </dgm:pt>
    <dgm:pt modelId="{8EC0C635-5563-4683-8D17-7681AE9017F1}" type="sibTrans" cxnId="{78B913E7-7427-4C94-912B-1FEA8B115235}">
      <dgm:prSet/>
      <dgm:spPr/>
      <dgm:t>
        <a:bodyPr/>
        <a:lstStyle/>
        <a:p>
          <a:endParaRPr lang="en-US"/>
        </a:p>
      </dgm:t>
    </dgm:pt>
    <dgm:pt modelId="{12395037-3107-432C-8C8C-DD5F44FFF415}">
      <dgm:prSet/>
      <dgm:spPr/>
      <dgm:t>
        <a:bodyPr/>
        <a:lstStyle/>
        <a:p>
          <a:r>
            <a:rPr lang="en-GB" b="1" dirty="0"/>
            <a:t>Event-contingent </a:t>
          </a:r>
          <a:r>
            <a:rPr lang="en-GB" dirty="0"/>
            <a:t>- participants report every time a pre-established event takes place</a:t>
          </a:r>
          <a:endParaRPr lang="en-US" dirty="0"/>
        </a:p>
      </dgm:t>
    </dgm:pt>
    <dgm:pt modelId="{A8775083-BD82-4DBE-B436-626E00DEC606}" type="parTrans" cxnId="{3FD6E1FF-0AAF-4BD2-9293-13DA5F6C120C}">
      <dgm:prSet/>
      <dgm:spPr/>
      <dgm:t>
        <a:bodyPr/>
        <a:lstStyle/>
        <a:p>
          <a:endParaRPr lang="en-US"/>
        </a:p>
      </dgm:t>
    </dgm:pt>
    <dgm:pt modelId="{88E1DDA2-A262-4227-A945-5F3BA4E754F4}" type="sibTrans" cxnId="{3FD6E1FF-0AAF-4BD2-9293-13DA5F6C120C}">
      <dgm:prSet/>
      <dgm:spPr/>
      <dgm:t>
        <a:bodyPr/>
        <a:lstStyle/>
        <a:p>
          <a:endParaRPr lang="en-US"/>
        </a:p>
      </dgm:t>
    </dgm:pt>
    <dgm:pt modelId="{F21554CD-BDBB-48BF-A1E5-E86E626C0A36}">
      <dgm:prSet/>
      <dgm:spPr/>
      <dgm:t>
        <a:bodyPr/>
        <a:lstStyle/>
        <a:p>
          <a:r>
            <a:rPr lang="en-GB"/>
            <a:t>Diary instructions</a:t>
          </a:r>
          <a:endParaRPr lang="en-US"/>
        </a:p>
      </dgm:t>
    </dgm:pt>
    <dgm:pt modelId="{E25165F9-48C8-4C4F-8C9E-38A99F79B70A}" type="parTrans" cxnId="{8B48ED08-24F2-4919-A54E-86D35506E3E9}">
      <dgm:prSet/>
      <dgm:spPr/>
      <dgm:t>
        <a:bodyPr/>
        <a:lstStyle/>
        <a:p>
          <a:endParaRPr lang="en-US"/>
        </a:p>
      </dgm:t>
    </dgm:pt>
    <dgm:pt modelId="{0E67D767-BAC8-4717-B134-887278EB79CF}" type="sibTrans" cxnId="{8B48ED08-24F2-4919-A54E-86D35506E3E9}">
      <dgm:prSet/>
      <dgm:spPr/>
      <dgm:t>
        <a:bodyPr/>
        <a:lstStyle/>
        <a:p>
          <a:endParaRPr lang="en-US"/>
        </a:p>
      </dgm:t>
    </dgm:pt>
    <dgm:pt modelId="{3BF63F92-4428-48AF-80D2-A8D10B68CE06}">
      <dgm:prSet/>
      <dgm:spPr/>
      <dgm:t>
        <a:bodyPr/>
        <a:lstStyle/>
        <a:p>
          <a:r>
            <a:rPr lang="en-GB"/>
            <a:t>Verbally &amp; in writing</a:t>
          </a:r>
          <a:endParaRPr lang="en-US"/>
        </a:p>
      </dgm:t>
    </dgm:pt>
    <dgm:pt modelId="{6B331AD7-ED51-456E-98EB-19F7CD652E10}" type="parTrans" cxnId="{4F64E885-1A58-4D4E-B2FE-B861CD93FE95}">
      <dgm:prSet/>
      <dgm:spPr/>
      <dgm:t>
        <a:bodyPr/>
        <a:lstStyle/>
        <a:p>
          <a:endParaRPr lang="en-US"/>
        </a:p>
      </dgm:t>
    </dgm:pt>
    <dgm:pt modelId="{2A80CD8C-24EC-465A-A024-DD969B158FD1}" type="sibTrans" cxnId="{4F64E885-1A58-4D4E-B2FE-B861CD93FE95}">
      <dgm:prSet/>
      <dgm:spPr/>
      <dgm:t>
        <a:bodyPr/>
        <a:lstStyle/>
        <a:p>
          <a:endParaRPr lang="en-US"/>
        </a:p>
      </dgm:t>
    </dgm:pt>
    <dgm:pt modelId="{6E68CFD6-424D-42B4-9D83-DE61C523A895}">
      <dgm:prSet/>
      <dgm:spPr/>
      <dgm:t>
        <a:bodyPr/>
        <a:lstStyle/>
        <a:p>
          <a:r>
            <a:rPr lang="en-GB"/>
            <a:t>How detailed and specific? </a:t>
          </a:r>
          <a:endParaRPr lang="en-US"/>
        </a:p>
      </dgm:t>
    </dgm:pt>
    <dgm:pt modelId="{2652E6D4-8364-4568-82BE-C91E25B015B5}" type="parTrans" cxnId="{ABFA9AAB-F886-4652-89A5-0F9DC2513541}">
      <dgm:prSet/>
      <dgm:spPr/>
      <dgm:t>
        <a:bodyPr/>
        <a:lstStyle/>
        <a:p>
          <a:endParaRPr lang="en-US"/>
        </a:p>
      </dgm:t>
    </dgm:pt>
    <dgm:pt modelId="{021D818B-0FD1-4334-A59A-91F0B0183F95}" type="sibTrans" cxnId="{ABFA9AAB-F886-4652-89A5-0F9DC2513541}">
      <dgm:prSet/>
      <dgm:spPr/>
      <dgm:t>
        <a:bodyPr/>
        <a:lstStyle/>
        <a:p>
          <a:endParaRPr lang="en-US"/>
        </a:p>
      </dgm:t>
    </dgm:pt>
    <dgm:pt modelId="{ECF36432-15E1-4AEC-8452-5CE7AED421FD}">
      <dgm:prSet/>
      <dgm:spPr/>
      <dgm:t>
        <a:bodyPr/>
        <a:lstStyle/>
        <a:p>
          <a:r>
            <a:rPr lang="en-GB" dirty="0"/>
            <a:t>Balancing act between avoiding ‘leading’ participants &amp; ensuring a clear definition of the triggering event or relevant phenomena</a:t>
          </a:r>
          <a:endParaRPr lang="en-US" dirty="0"/>
        </a:p>
      </dgm:t>
    </dgm:pt>
    <dgm:pt modelId="{1178DA6E-9A44-4EE5-97AD-C394B50CCC74}" type="parTrans" cxnId="{86CBAD53-FFD4-4C51-ACF7-5D1E40470CEF}">
      <dgm:prSet/>
      <dgm:spPr/>
      <dgm:t>
        <a:bodyPr/>
        <a:lstStyle/>
        <a:p>
          <a:endParaRPr lang="en-US"/>
        </a:p>
      </dgm:t>
    </dgm:pt>
    <dgm:pt modelId="{BCB65656-B00D-4FA4-B2D9-D72965D28679}" type="sibTrans" cxnId="{86CBAD53-FFD4-4C51-ACF7-5D1E40470CEF}">
      <dgm:prSet/>
      <dgm:spPr/>
      <dgm:t>
        <a:bodyPr/>
        <a:lstStyle/>
        <a:p>
          <a:endParaRPr lang="en-US"/>
        </a:p>
      </dgm:t>
    </dgm:pt>
    <dgm:pt modelId="{1C132902-FC5B-4018-A0E2-6CACC63D268E}">
      <dgm:prSet/>
      <dgm:spPr/>
      <dgm:t>
        <a:bodyPr/>
        <a:lstStyle/>
        <a:p>
          <a:endParaRPr lang="en-US" dirty="0"/>
        </a:p>
      </dgm:t>
    </dgm:pt>
    <dgm:pt modelId="{58618F8D-727C-4CCF-909F-D1CDE2AB4290}" type="parTrans" cxnId="{8C62304B-6239-43A3-9DC7-75CFCF1CF43E}">
      <dgm:prSet/>
      <dgm:spPr/>
      <dgm:t>
        <a:bodyPr/>
        <a:lstStyle/>
        <a:p>
          <a:endParaRPr lang="en-GB"/>
        </a:p>
      </dgm:t>
    </dgm:pt>
    <dgm:pt modelId="{7188A011-D992-4335-B04D-29F3D3F9A1C4}" type="sibTrans" cxnId="{8C62304B-6239-43A3-9DC7-75CFCF1CF43E}">
      <dgm:prSet/>
      <dgm:spPr/>
      <dgm:t>
        <a:bodyPr/>
        <a:lstStyle/>
        <a:p>
          <a:endParaRPr lang="en-GB"/>
        </a:p>
      </dgm:t>
    </dgm:pt>
    <dgm:pt modelId="{13A10F61-5D39-4ABB-B173-52C2CC48984A}" type="pres">
      <dgm:prSet presAssocID="{7D5CF32B-F35E-4318-8A6F-B46165C0F590}" presName="linear" presStyleCnt="0">
        <dgm:presLayoutVars>
          <dgm:animLvl val="lvl"/>
          <dgm:resizeHandles val="exact"/>
        </dgm:presLayoutVars>
      </dgm:prSet>
      <dgm:spPr/>
    </dgm:pt>
    <dgm:pt modelId="{EBC3761D-1394-4D12-BCAD-34432476126A}" type="pres">
      <dgm:prSet presAssocID="{299A913A-562F-40A4-B02F-F7684CB5062F}" presName="parentText" presStyleLbl="node1" presStyleIdx="0" presStyleCnt="2">
        <dgm:presLayoutVars>
          <dgm:chMax val="0"/>
          <dgm:bulletEnabled val="1"/>
        </dgm:presLayoutVars>
      </dgm:prSet>
      <dgm:spPr/>
    </dgm:pt>
    <dgm:pt modelId="{B06E4F4F-8F8B-4FC9-8E76-32C5CE221E6D}" type="pres">
      <dgm:prSet presAssocID="{299A913A-562F-40A4-B02F-F7684CB5062F}" presName="childText" presStyleLbl="revTx" presStyleIdx="0" presStyleCnt="2">
        <dgm:presLayoutVars>
          <dgm:bulletEnabled val="1"/>
        </dgm:presLayoutVars>
      </dgm:prSet>
      <dgm:spPr/>
    </dgm:pt>
    <dgm:pt modelId="{101140BC-BCAB-49AF-8465-75A24C4C746B}" type="pres">
      <dgm:prSet presAssocID="{F21554CD-BDBB-48BF-A1E5-E86E626C0A36}" presName="parentText" presStyleLbl="node1" presStyleIdx="1" presStyleCnt="2">
        <dgm:presLayoutVars>
          <dgm:chMax val="0"/>
          <dgm:bulletEnabled val="1"/>
        </dgm:presLayoutVars>
      </dgm:prSet>
      <dgm:spPr/>
    </dgm:pt>
    <dgm:pt modelId="{3C3813B8-652A-41EC-B50D-DEA234BC05D0}" type="pres">
      <dgm:prSet presAssocID="{F21554CD-BDBB-48BF-A1E5-E86E626C0A36}" presName="childText" presStyleLbl="revTx" presStyleIdx="1" presStyleCnt="2">
        <dgm:presLayoutVars>
          <dgm:bulletEnabled val="1"/>
        </dgm:presLayoutVars>
      </dgm:prSet>
      <dgm:spPr/>
    </dgm:pt>
  </dgm:ptLst>
  <dgm:cxnLst>
    <dgm:cxn modelId="{B8293702-6498-4113-9C70-504ED48202AA}" type="presOf" srcId="{1C132902-FC5B-4018-A0E2-6CACC63D268E}" destId="{B06E4F4F-8F8B-4FC9-8E76-32C5CE221E6D}" srcOrd="0" destOrd="5" presId="urn:microsoft.com/office/officeart/2005/8/layout/vList2"/>
    <dgm:cxn modelId="{01235C07-8C1B-406B-9FF4-62AF16E9AFD2}" srcId="{B3BB71B5-6D29-40B3-8A3F-F90D7924A29C}" destId="{189014CA-6EC4-4932-9BE9-0B71AB980E53}" srcOrd="0" destOrd="0" parTransId="{CCC0515D-1567-46EC-A832-1F7C26D44E41}" sibTransId="{25CEA5C8-5CBC-40F1-8B43-F9793F1E8219}"/>
    <dgm:cxn modelId="{8B48ED08-24F2-4919-A54E-86D35506E3E9}" srcId="{7D5CF32B-F35E-4318-8A6F-B46165C0F590}" destId="{F21554CD-BDBB-48BF-A1E5-E86E626C0A36}" srcOrd="1" destOrd="0" parTransId="{E25165F9-48C8-4C4F-8C9E-38A99F79B70A}" sibTransId="{0E67D767-BAC8-4717-B134-887278EB79CF}"/>
    <dgm:cxn modelId="{CFC3300E-12AC-4D2A-99C1-78C414B6A73C}" type="presOf" srcId="{3BF63F92-4428-48AF-80D2-A8D10B68CE06}" destId="{3C3813B8-652A-41EC-B50D-DEA234BC05D0}" srcOrd="0" destOrd="0" presId="urn:microsoft.com/office/officeart/2005/8/layout/vList2"/>
    <dgm:cxn modelId="{E623842B-CCBB-4032-BF36-D949708AC9FA}" type="presOf" srcId="{F21554CD-BDBB-48BF-A1E5-E86E626C0A36}" destId="{101140BC-BCAB-49AF-8465-75A24C4C746B}" srcOrd="0" destOrd="0" presId="urn:microsoft.com/office/officeart/2005/8/layout/vList2"/>
    <dgm:cxn modelId="{2003E367-47AA-464D-9F38-49DAA8464889}" srcId="{299A913A-562F-40A4-B02F-F7684CB5062F}" destId="{B69EB6E0-136B-4660-9508-C20B2E2CB0AC}" srcOrd="0" destOrd="0" parTransId="{32F6C1B6-AFA2-4EE4-9891-D2C1987834BD}" sibTransId="{F084E227-F421-4620-88BE-231DC1EE997E}"/>
    <dgm:cxn modelId="{8C62304B-6239-43A3-9DC7-75CFCF1CF43E}" srcId="{299A913A-562F-40A4-B02F-F7684CB5062F}" destId="{1C132902-FC5B-4018-A0E2-6CACC63D268E}" srcOrd="2" destOrd="0" parTransId="{58618F8D-727C-4CCF-909F-D1CDE2AB4290}" sibTransId="{7188A011-D992-4335-B04D-29F3D3F9A1C4}"/>
    <dgm:cxn modelId="{9DF26373-8582-405D-BBAE-2D564AF7243C}" type="presOf" srcId="{12395037-3107-432C-8C8C-DD5F44FFF415}" destId="{B06E4F4F-8F8B-4FC9-8E76-32C5CE221E6D}" srcOrd="0" destOrd="4" presId="urn:microsoft.com/office/officeart/2005/8/layout/vList2"/>
    <dgm:cxn modelId="{86CBAD53-FFD4-4C51-ACF7-5D1E40470CEF}" srcId="{6E68CFD6-424D-42B4-9D83-DE61C523A895}" destId="{ECF36432-15E1-4AEC-8452-5CE7AED421FD}" srcOrd="0" destOrd="0" parTransId="{1178DA6E-9A44-4EE5-97AD-C394B50CCC74}" sibTransId="{BCB65656-B00D-4FA4-B2D9-D72965D28679}"/>
    <dgm:cxn modelId="{4F64E885-1A58-4D4E-B2FE-B861CD93FE95}" srcId="{F21554CD-BDBB-48BF-A1E5-E86E626C0A36}" destId="{3BF63F92-4428-48AF-80D2-A8D10B68CE06}" srcOrd="0" destOrd="0" parTransId="{6B331AD7-ED51-456E-98EB-19F7CD652E10}" sibTransId="{2A80CD8C-24EC-465A-A024-DD969B158FD1}"/>
    <dgm:cxn modelId="{9729588D-78B6-400C-A22F-678D8AB1F7A8}" type="presOf" srcId="{B69EB6E0-136B-4660-9508-C20B2E2CB0AC}" destId="{B06E4F4F-8F8B-4FC9-8E76-32C5CE221E6D}" srcOrd="0" destOrd="0" presId="urn:microsoft.com/office/officeart/2005/8/layout/vList2"/>
    <dgm:cxn modelId="{3274CE95-9EA4-4982-B87F-199ADEC70F25}" type="presOf" srcId="{B3BB71B5-6D29-40B3-8A3F-F90D7924A29C}" destId="{B06E4F4F-8F8B-4FC9-8E76-32C5CE221E6D}" srcOrd="0" destOrd="1" presId="urn:microsoft.com/office/officeart/2005/8/layout/vList2"/>
    <dgm:cxn modelId="{2C5454A2-9B12-4A4A-BA5E-C4E039B48D64}" type="presOf" srcId="{7D5CF32B-F35E-4318-8A6F-B46165C0F590}" destId="{13A10F61-5D39-4ABB-B173-52C2CC48984A}" srcOrd="0" destOrd="0" presId="urn:microsoft.com/office/officeart/2005/8/layout/vList2"/>
    <dgm:cxn modelId="{ABFA9AAB-F886-4652-89A5-0F9DC2513541}" srcId="{F21554CD-BDBB-48BF-A1E5-E86E626C0A36}" destId="{6E68CFD6-424D-42B4-9D83-DE61C523A895}" srcOrd="1" destOrd="0" parTransId="{2652E6D4-8364-4568-82BE-C91E25B015B5}" sibTransId="{021D818B-0FD1-4334-A59A-91F0B0183F95}"/>
    <dgm:cxn modelId="{CC3554B2-B655-4487-ACA9-A6DFA1F075AD}" srcId="{299A913A-562F-40A4-B02F-F7684CB5062F}" destId="{B3BB71B5-6D29-40B3-8A3F-F90D7924A29C}" srcOrd="1" destOrd="0" parTransId="{70A83219-3243-4569-8ACF-A43918B61FAF}" sibTransId="{83739445-E493-405C-AE8F-B596EC9BE430}"/>
    <dgm:cxn modelId="{2AD01EC6-25FD-4D87-9DB7-4005B5877611}" type="presOf" srcId="{189014CA-6EC4-4932-9BE9-0B71AB980E53}" destId="{B06E4F4F-8F8B-4FC9-8E76-32C5CE221E6D}" srcOrd="0" destOrd="2" presId="urn:microsoft.com/office/officeart/2005/8/layout/vList2"/>
    <dgm:cxn modelId="{576D5EC9-C0D6-49B5-A477-EF8E3D8F5A2A}" type="presOf" srcId="{DF4CE124-775F-4896-BBEA-6039B978BE8E}" destId="{B06E4F4F-8F8B-4FC9-8E76-32C5CE221E6D}" srcOrd="0" destOrd="3" presId="urn:microsoft.com/office/officeart/2005/8/layout/vList2"/>
    <dgm:cxn modelId="{A468B8CE-54B7-4943-AA9B-E541422666C4}" type="presOf" srcId="{ECF36432-15E1-4AEC-8452-5CE7AED421FD}" destId="{3C3813B8-652A-41EC-B50D-DEA234BC05D0}" srcOrd="0" destOrd="2" presId="urn:microsoft.com/office/officeart/2005/8/layout/vList2"/>
    <dgm:cxn modelId="{28286FD3-9F84-4621-8573-BE729BDC86D8}" type="presOf" srcId="{299A913A-562F-40A4-B02F-F7684CB5062F}" destId="{EBC3761D-1394-4D12-BCAD-34432476126A}" srcOrd="0" destOrd="0" presId="urn:microsoft.com/office/officeart/2005/8/layout/vList2"/>
    <dgm:cxn modelId="{78B913E7-7427-4C94-912B-1FEA8B115235}" srcId="{B3BB71B5-6D29-40B3-8A3F-F90D7924A29C}" destId="{DF4CE124-775F-4896-BBEA-6039B978BE8E}" srcOrd="1" destOrd="0" parTransId="{6F3B21AC-DA0B-4828-AF5D-F1B3E49D53F7}" sibTransId="{8EC0C635-5563-4683-8D17-7681AE9017F1}"/>
    <dgm:cxn modelId="{68BB07F5-583C-413A-A781-D5078292BC1B}" type="presOf" srcId="{6E68CFD6-424D-42B4-9D83-DE61C523A895}" destId="{3C3813B8-652A-41EC-B50D-DEA234BC05D0}" srcOrd="0" destOrd="1" presId="urn:microsoft.com/office/officeart/2005/8/layout/vList2"/>
    <dgm:cxn modelId="{46C65DFD-DB33-4D9A-808E-B95987D0F867}" srcId="{7D5CF32B-F35E-4318-8A6F-B46165C0F590}" destId="{299A913A-562F-40A4-B02F-F7684CB5062F}" srcOrd="0" destOrd="0" parTransId="{D2930E2B-11F5-4924-9B88-1F1CD15F41C3}" sibTransId="{4634325C-C81B-44B4-B49E-616A50F065EA}"/>
    <dgm:cxn modelId="{3FD6E1FF-0AAF-4BD2-9293-13DA5F6C120C}" srcId="{B3BB71B5-6D29-40B3-8A3F-F90D7924A29C}" destId="{12395037-3107-432C-8C8C-DD5F44FFF415}" srcOrd="2" destOrd="0" parTransId="{A8775083-BD82-4DBE-B436-626E00DEC606}" sibTransId="{88E1DDA2-A262-4227-A945-5F3BA4E754F4}"/>
    <dgm:cxn modelId="{F761BB35-2DF1-4644-98F8-BF12DA290802}" type="presParOf" srcId="{13A10F61-5D39-4ABB-B173-52C2CC48984A}" destId="{EBC3761D-1394-4D12-BCAD-34432476126A}" srcOrd="0" destOrd="0" presId="urn:microsoft.com/office/officeart/2005/8/layout/vList2"/>
    <dgm:cxn modelId="{F06613D7-C23C-4882-9163-723E34EB261A}" type="presParOf" srcId="{13A10F61-5D39-4ABB-B173-52C2CC48984A}" destId="{B06E4F4F-8F8B-4FC9-8E76-32C5CE221E6D}" srcOrd="1" destOrd="0" presId="urn:microsoft.com/office/officeart/2005/8/layout/vList2"/>
    <dgm:cxn modelId="{DE1F7F3B-8F9D-46D3-AB0F-100B52408AC4}" type="presParOf" srcId="{13A10F61-5D39-4ABB-B173-52C2CC48984A}" destId="{101140BC-BCAB-49AF-8465-75A24C4C746B}" srcOrd="2" destOrd="0" presId="urn:microsoft.com/office/officeart/2005/8/layout/vList2"/>
    <dgm:cxn modelId="{A0FD4491-B949-4BC4-9B22-40A2B9A136E5}" type="presParOf" srcId="{13A10F61-5D39-4ABB-B173-52C2CC48984A}" destId="{3C3813B8-652A-41EC-B50D-DEA234BC05D0}"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C3761D-1394-4D12-BCAD-34432476126A}">
      <dsp:nvSpPr>
        <dsp:cNvPr id="0" name=""/>
        <dsp:cNvSpPr/>
      </dsp:nvSpPr>
      <dsp:spPr>
        <a:xfrm>
          <a:off x="0" y="167535"/>
          <a:ext cx="5217340" cy="561599"/>
        </a:xfrm>
        <a:prstGeom prst="roundRect">
          <a:avLst/>
        </a:prstGeom>
        <a:gradFill rotWithShape="0">
          <a:gsLst>
            <a:gs pos="0">
              <a:schemeClr val="accent2">
                <a:hueOff val="0"/>
                <a:satOff val="0"/>
                <a:lumOff val="0"/>
                <a:alphaOff val="0"/>
                <a:tint val="97000"/>
                <a:satMod val="100000"/>
                <a:lumMod val="102000"/>
              </a:schemeClr>
            </a:gs>
            <a:gs pos="50000">
              <a:schemeClr val="accent2">
                <a:hueOff val="0"/>
                <a:satOff val="0"/>
                <a:lumOff val="0"/>
                <a:alphaOff val="0"/>
                <a:shade val="100000"/>
                <a:satMod val="103000"/>
                <a:lumMod val="100000"/>
              </a:schemeClr>
            </a:gs>
            <a:gs pos="100000">
              <a:schemeClr val="accent2">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t>Diary design </a:t>
          </a:r>
          <a:endParaRPr lang="en-US" sz="2400" kern="1200"/>
        </a:p>
      </dsp:txBody>
      <dsp:txXfrm>
        <a:off x="27415" y="194950"/>
        <a:ext cx="5162510" cy="506769"/>
      </dsp:txXfrm>
    </dsp:sp>
    <dsp:sp modelId="{B06E4F4F-8F8B-4FC9-8E76-32C5CE221E6D}">
      <dsp:nvSpPr>
        <dsp:cNvPr id="0" name=""/>
        <dsp:cNvSpPr/>
      </dsp:nvSpPr>
      <dsp:spPr>
        <a:xfrm>
          <a:off x="0" y="729135"/>
          <a:ext cx="5217340" cy="33782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651"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GB" sz="1900" b="1" kern="1200" dirty="0"/>
            <a:t>Unstructured or semi-structured? </a:t>
          </a:r>
          <a:endParaRPr lang="en-US" sz="1900" b="1" kern="1200" dirty="0"/>
        </a:p>
        <a:p>
          <a:pPr marL="171450" lvl="1" indent="-171450" algn="l" defTabSz="844550">
            <a:lnSpc>
              <a:spcPct val="90000"/>
            </a:lnSpc>
            <a:spcBef>
              <a:spcPct val="0"/>
            </a:spcBef>
            <a:spcAft>
              <a:spcPct val="20000"/>
            </a:spcAft>
            <a:buChar char="•"/>
          </a:pPr>
          <a:r>
            <a:rPr lang="en-GB" sz="1900" kern="1200"/>
            <a:t>Interval, signal or event contingent? (Eckenrode and Bolger, 1995)</a:t>
          </a:r>
          <a:endParaRPr lang="en-US" sz="1900" kern="1200"/>
        </a:p>
        <a:p>
          <a:pPr marL="342900" lvl="2" indent="-171450" algn="l" defTabSz="844550">
            <a:lnSpc>
              <a:spcPct val="90000"/>
            </a:lnSpc>
            <a:spcBef>
              <a:spcPct val="0"/>
            </a:spcBef>
            <a:spcAft>
              <a:spcPct val="20000"/>
            </a:spcAft>
            <a:buChar char="•"/>
          </a:pPr>
          <a:r>
            <a:rPr lang="en-GB" sz="1900" b="1" kern="1200"/>
            <a:t>Interval-contingent</a:t>
          </a:r>
          <a:r>
            <a:rPr lang="en-GB" sz="1900" kern="1200"/>
            <a:t> - experiences are recorded at regular, predetermined intervals of time </a:t>
          </a:r>
          <a:endParaRPr lang="en-US" sz="1900" kern="1200"/>
        </a:p>
        <a:p>
          <a:pPr marL="342900" lvl="2" indent="-171450" algn="l" defTabSz="844550">
            <a:lnSpc>
              <a:spcPct val="90000"/>
            </a:lnSpc>
            <a:spcBef>
              <a:spcPct val="0"/>
            </a:spcBef>
            <a:spcAft>
              <a:spcPct val="20000"/>
            </a:spcAft>
            <a:buChar char="•"/>
          </a:pPr>
          <a:r>
            <a:rPr lang="en-GB" sz="1900" b="1" kern="1200" dirty="0"/>
            <a:t>Signal-contingent</a:t>
          </a:r>
          <a:r>
            <a:rPr lang="en-GB" sz="1900" kern="1200" dirty="0"/>
            <a:t> - participants report experiences whenever they are contacted by the researcher</a:t>
          </a:r>
          <a:endParaRPr lang="en-US" sz="1900" kern="1200" dirty="0"/>
        </a:p>
        <a:p>
          <a:pPr marL="342900" lvl="2" indent="-171450" algn="l" defTabSz="844550">
            <a:lnSpc>
              <a:spcPct val="90000"/>
            </a:lnSpc>
            <a:spcBef>
              <a:spcPct val="0"/>
            </a:spcBef>
            <a:spcAft>
              <a:spcPct val="20000"/>
            </a:spcAft>
            <a:buChar char="•"/>
          </a:pPr>
          <a:r>
            <a:rPr lang="en-GB" sz="1900" b="1" kern="1200" dirty="0"/>
            <a:t>Event-contingent </a:t>
          </a:r>
          <a:r>
            <a:rPr lang="en-GB" sz="1900" kern="1200" dirty="0"/>
            <a:t>- participants report every time a pre-established event takes place</a:t>
          </a:r>
          <a:endParaRPr lang="en-US" sz="1900" kern="1200" dirty="0"/>
        </a:p>
        <a:p>
          <a:pPr marL="171450" lvl="1" indent="-171450" algn="l" defTabSz="844550">
            <a:lnSpc>
              <a:spcPct val="90000"/>
            </a:lnSpc>
            <a:spcBef>
              <a:spcPct val="0"/>
            </a:spcBef>
            <a:spcAft>
              <a:spcPct val="20000"/>
            </a:spcAft>
            <a:buChar char="•"/>
          </a:pPr>
          <a:endParaRPr lang="en-US" sz="1900" kern="1200" dirty="0"/>
        </a:p>
      </dsp:txBody>
      <dsp:txXfrm>
        <a:off x="0" y="729135"/>
        <a:ext cx="5217340" cy="3378240"/>
      </dsp:txXfrm>
    </dsp:sp>
    <dsp:sp modelId="{101140BC-BCAB-49AF-8465-75A24C4C746B}">
      <dsp:nvSpPr>
        <dsp:cNvPr id="0" name=""/>
        <dsp:cNvSpPr/>
      </dsp:nvSpPr>
      <dsp:spPr>
        <a:xfrm>
          <a:off x="0" y="4107376"/>
          <a:ext cx="5217340" cy="561599"/>
        </a:xfrm>
        <a:prstGeom prst="roundRect">
          <a:avLst/>
        </a:prstGeom>
        <a:gradFill rotWithShape="0">
          <a:gsLst>
            <a:gs pos="0">
              <a:schemeClr val="accent2">
                <a:hueOff val="-10351888"/>
                <a:satOff val="45859"/>
                <a:lumOff val="-16864"/>
                <a:alphaOff val="0"/>
                <a:tint val="97000"/>
                <a:satMod val="100000"/>
                <a:lumMod val="102000"/>
              </a:schemeClr>
            </a:gs>
            <a:gs pos="50000">
              <a:schemeClr val="accent2">
                <a:hueOff val="-10351888"/>
                <a:satOff val="45859"/>
                <a:lumOff val="-16864"/>
                <a:alphaOff val="0"/>
                <a:shade val="100000"/>
                <a:satMod val="103000"/>
                <a:lumMod val="100000"/>
              </a:schemeClr>
            </a:gs>
            <a:gs pos="100000">
              <a:schemeClr val="accent2">
                <a:hueOff val="-10351888"/>
                <a:satOff val="45859"/>
                <a:lumOff val="-16864"/>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t>Diary instructions</a:t>
          </a:r>
          <a:endParaRPr lang="en-US" sz="2400" kern="1200"/>
        </a:p>
      </dsp:txBody>
      <dsp:txXfrm>
        <a:off x="27415" y="4134791"/>
        <a:ext cx="5162510" cy="506769"/>
      </dsp:txXfrm>
    </dsp:sp>
    <dsp:sp modelId="{3C3813B8-652A-41EC-B50D-DEA234BC05D0}">
      <dsp:nvSpPr>
        <dsp:cNvPr id="0" name=""/>
        <dsp:cNvSpPr/>
      </dsp:nvSpPr>
      <dsp:spPr>
        <a:xfrm>
          <a:off x="0" y="4668976"/>
          <a:ext cx="5217340" cy="14407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651"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GB" sz="1900" kern="1200"/>
            <a:t>Verbally &amp; in writing</a:t>
          </a:r>
          <a:endParaRPr lang="en-US" sz="1900" kern="1200"/>
        </a:p>
        <a:p>
          <a:pPr marL="171450" lvl="1" indent="-171450" algn="l" defTabSz="844550">
            <a:lnSpc>
              <a:spcPct val="90000"/>
            </a:lnSpc>
            <a:spcBef>
              <a:spcPct val="0"/>
            </a:spcBef>
            <a:spcAft>
              <a:spcPct val="20000"/>
            </a:spcAft>
            <a:buChar char="•"/>
          </a:pPr>
          <a:r>
            <a:rPr lang="en-GB" sz="1900" kern="1200"/>
            <a:t>How detailed and specific? </a:t>
          </a:r>
          <a:endParaRPr lang="en-US" sz="1900" kern="1200"/>
        </a:p>
        <a:p>
          <a:pPr marL="342900" lvl="2" indent="-171450" algn="l" defTabSz="844550">
            <a:lnSpc>
              <a:spcPct val="90000"/>
            </a:lnSpc>
            <a:spcBef>
              <a:spcPct val="0"/>
            </a:spcBef>
            <a:spcAft>
              <a:spcPct val="20000"/>
            </a:spcAft>
            <a:buChar char="•"/>
          </a:pPr>
          <a:r>
            <a:rPr lang="en-GB" sz="1900" kern="1200" dirty="0"/>
            <a:t>Balancing act between avoiding ‘leading’ participants &amp; ensuring a clear definition of the triggering event or relevant phenomena</a:t>
          </a:r>
          <a:endParaRPr lang="en-US" sz="1900" kern="1200" dirty="0"/>
        </a:p>
      </dsp:txBody>
      <dsp:txXfrm>
        <a:off x="0" y="4668976"/>
        <a:ext cx="5217340" cy="144072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2755"/>
          </a:xfrm>
          <a:prstGeom prst="rect">
            <a:avLst/>
          </a:prstGeom>
        </p:spPr>
        <p:txBody>
          <a:bodyPr vert="horz" lIns="91824" tIns="45912" rIns="91824" bIns="45912" rtlCol="0"/>
          <a:lstStyle>
            <a:lvl1pPr algn="l">
              <a:defRPr sz="1200"/>
            </a:lvl1pPr>
          </a:lstStyle>
          <a:p>
            <a:endParaRPr lang="en-US"/>
          </a:p>
        </p:txBody>
      </p:sp>
      <p:sp>
        <p:nvSpPr>
          <p:cNvPr id="3" name="Date Placeholder 2"/>
          <p:cNvSpPr>
            <a:spLocks noGrp="1"/>
          </p:cNvSpPr>
          <p:nvPr>
            <p:ph type="dt" idx="1"/>
          </p:nvPr>
        </p:nvSpPr>
        <p:spPr>
          <a:xfrm>
            <a:off x="3901698" y="0"/>
            <a:ext cx="2984871" cy="502755"/>
          </a:xfrm>
          <a:prstGeom prst="rect">
            <a:avLst/>
          </a:prstGeom>
        </p:spPr>
        <p:txBody>
          <a:bodyPr vert="horz" lIns="91824" tIns="45912" rIns="91824" bIns="45912" rtlCol="0"/>
          <a:lstStyle>
            <a:lvl1pPr algn="r">
              <a:defRPr sz="1200"/>
            </a:lvl1pPr>
          </a:lstStyle>
          <a:p>
            <a:fld id="{A5C20BB3-3CCB-4FE5-991B-82F6BCB48AF3}" type="datetimeFigureOut">
              <a:rPr lang="en-US" smtClean="0"/>
              <a:t>9/10/2020</a:t>
            </a:fld>
            <a:endParaRPr lang="en-US"/>
          </a:p>
        </p:txBody>
      </p:sp>
      <p:sp>
        <p:nvSpPr>
          <p:cNvPr id="4" name="Slide Image Placeholder 3"/>
          <p:cNvSpPr>
            <a:spLocks noGrp="1" noRot="1" noChangeAspect="1"/>
          </p:cNvSpPr>
          <p:nvPr>
            <p:ph type="sldImg" idx="2"/>
          </p:nvPr>
        </p:nvSpPr>
        <p:spPr>
          <a:xfrm>
            <a:off x="438150" y="1252538"/>
            <a:ext cx="6011863" cy="3381375"/>
          </a:xfrm>
          <a:prstGeom prst="rect">
            <a:avLst/>
          </a:prstGeom>
          <a:noFill/>
          <a:ln w="12700">
            <a:solidFill>
              <a:prstClr val="black"/>
            </a:solidFill>
          </a:ln>
        </p:spPr>
        <p:txBody>
          <a:bodyPr vert="horz" lIns="91824" tIns="45912" rIns="91824" bIns="45912" rtlCol="0" anchor="ctr"/>
          <a:lstStyle/>
          <a:p>
            <a:endParaRPr lang="en-US"/>
          </a:p>
        </p:txBody>
      </p:sp>
      <p:sp>
        <p:nvSpPr>
          <p:cNvPr id="5" name="Notes Placeholder 4"/>
          <p:cNvSpPr>
            <a:spLocks noGrp="1"/>
          </p:cNvSpPr>
          <p:nvPr>
            <p:ph type="body" sz="quarter" idx="3"/>
          </p:nvPr>
        </p:nvSpPr>
        <p:spPr>
          <a:xfrm>
            <a:off x="688817" y="4822270"/>
            <a:ext cx="5510530" cy="3945493"/>
          </a:xfrm>
          <a:prstGeom prst="rect">
            <a:avLst/>
          </a:prstGeom>
        </p:spPr>
        <p:txBody>
          <a:bodyPr vert="horz" lIns="91824" tIns="45912" rIns="91824" bIns="4591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517547"/>
            <a:ext cx="2984871" cy="502754"/>
          </a:xfrm>
          <a:prstGeom prst="rect">
            <a:avLst/>
          </a:prstGeom>
        </p:spPr>
        <p:txBody>
          <a:bodyPr vert="horz" lIns="91824" tIns="45912" rIns="91824" bIns="45912" rtlCol="0" anchor="b"/>
          <a:lstStyle>
            <a:lvl1pPr algn="l">
              <a:defRPr sz="1200"/>
            </a:lvl1pPr>
          </a:lstStyle>
          <a:p>
            <a:endParaRPr lang="en-US"/>
          </a:p>
        </p:txBody>
      </p:sp>
      <p:sp>
        <p:nvSpPr>
          <p:cNvPr id="7" name="Slide Number Placeholder 6"/>
          <p:cNvSpPr>
            <a:spLocks noGrp="1"/>
          </p:cNvSpPr>
          <p:nvPr>
            <p:ph type="sldNum" sz="quarter" idx="5"/>
          </p:nvPr>
        </p:nvSpPr>
        <p:spPr>
          <a:xfrm>
            <a:off x="3901698" y="9517547"/>
            <a:ext cx="2984871" cy="502754"/>
          </a:xfrm>
          <a:prstGeom prst="rect">
            <a:avLst/>
          </a:prstGeom>
        </p:spPr>
        <p:txBody>
          <a:bodyPr vert="horz" lIns="91824" tIns="45912" rIns="91824" bIns="45912" rtlCol="0" anchor="b"/>
          <a:lstStyle>
            <a:lvl1pPr algn="r">
              <a:defRPr sz="1200"/>
            </a:lvl1pPr>
          </a:lstStyle>
          <a:p>
            <a:fld id="{E0746DE6-3336-457D-A091-FA20AC1C536E}" type="slidenum">
              <a:rPr lang="en-US" smtClean="0"/>
              <a:t>‹#›</a:t>
            </a:fld>
            <a:endParaRPr lang="en-US"/>
          </a:p>
        </p:txBody>
      </p:sp>
    </p:spTree>
    <p:extLst>
      <p:ext uri="{BB962C8B-B14F-4D97-AF65-F5344CB8AC3E}">
        <p14:creationId xmlns:p14="http://schemas.microsoft.com/office/powerpoint/2010/main" val="20018984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0746DE6-3336-457D-A091-FA20AC1C536E}" type="slidenum">
              <a:rPr lang="en-US" smtClean="0"/>
              <a:t>1</a:t>
            </a:fld>
            <a:endParaRPr lang="en-US"/>
          </a:p>
        </p:txBody>
      </p:sp>
    </p:spTree>
    <p:extLst>
      <p:ext uri="{BB962C8B-B14F-4D97-AF65-F5344CB8AC3E}">
        <p14:creationId xmlns:p14="http://schemas.microsoft.com/office/powerpoint/2010/main" val="16834132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8240">
              <a:defRPr/>
            </a:pPr>
            <a:endParaRPr lang="en-GB" dirty="0"/>
          </a:p>
          <a:p>
            <a:endParaRPr lang="en-GB" dirty="0"/>
          </a:p>
        </p:txBody>
      </p:sp>
      <p:sp>
        <p:nvSpPr>
          <p:cNvPr id="4" name="Slide Number Placeholder 3"/>
          <p:cNvSpPr>
            <a:spLocks noGrp="1"/>
          </p:cNvSpPr>
          <p:nvPr>
            <p:ph type="sldNum" sz="quarter" idx="5"/>
          </p:nvPr>
        </p:nvSpPr>
        <p:spPr/>
        <p:txBody>
          <a:bodyPr/>
          <a:lstStyle/>
          <a:p>
            <a:fld id="{E0746DE6-3336-457D-A091-FA20AC1C536E}" type="slidenum">
              <a:rPr lang="en-US" smtClean="0"/>
              <a:t>2</a:t>
            </a:fld>
            <a:endParaRPr lang="en-US"/>
          </a:p>
        </p:txBody>
      </p:sp>
    </p:spTree>
    <p:extLst>
      <p:ext uri="{BB962C8B-B14F-4D97-AF65-F5344CB8AC3E}">
        <p14:creationId xmlns:p14="http://schemas.microsoft.com/office/powerpoint/2010/main" val="28400543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Two main, frequently cited, benefits:</a:t>
            </a:r>
          </a:p>
          <a:p>
            <a:endParaRPr lang="en-GB" dirty="0"/>
          </a:p>
          <a:p>
            <a:pPr marL="171450" indent="-171450">
              <a:buFont typeface="Arial" panose="020B0604020202020204" pitchFamily="34" charset="0"/>
              <a:buChar char="•"/>
            </a:pPr>
            <a:r>
              <a:rPr lang="en-GB" b="1" dirty="0"/>
              <a:t>Capturing experiences as they happen – </a:t>
            </a:r>
            <a:r>
              <a:rPr lang="en-GB" b="0" dirty="0"/>
              <a:t>this enables you to attain detailed descriptions of discrete moments and how events unfold, to capture fleeting moments of everyday life that (the details of which) would easily be forgotten at a later date. This can give us insights into often taken for granted daily activities.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While this benefit of reduced retrospection is also associated with quantitative diaries, qualitative diaries extend this benefit by enabling more detail in the moment and a rich understanding of participant perspectives and personal meaning making, thoughts and feelings in context.</a:t>
            </a:r>
          </a:p>
          <a:p>
            <a:pPr marL="0" indent="0">
              <a:buFont typeface="Arial" panose="020B0604020202020204" pitchFamily="34" charset="0"/>
              <a:buNone/>
            </a:pPr>
            <a:endParaRPr lang="en-GB" b="1" dirty="0"/>
          </a:p>
          <a:p>
            <a:pPr marL="171450" indent="-171450">
              <a:buFont typeface="Arial" panose="020B0604020202020204" pitchFamily="34" charset="0"/>
              <a:buChar char="•"/>
            </a:pPr>
            <a:endParaRPr lang="en-GB" b="1" dirty="0"/>
          </a:p>
          <a:p>
            <a:pPr marL="171450" indent="-171450">
              <a:buFont typeface="Arial" panose="020B0604020202020204" pitchFamily="34" charset="0"/>
              <a:buChar char="•"/>
            </a:pPr>
            <a:r>
              <a:rPr lang="en-GB" b="1" dirty="0"/>
              <a:t>Capturing change in experiences over time – </a:t>
            </a:r>
            <a:r>
              <a:rPr lang="en-GB" b="0" dirty="0"/>
              <a:t>Another benefit of qual and quant diaries (all diaries) is the capacity to capture change over time enabling within person comparison – However, while quantitative diaries can examine fluctuations in specific variables they can miss important contextual information related to these fluctuations, which can be captured using qualitative diaries. For instance, how particular environments, people or previous events/experiences may influence reactions or interactions. We can begin to understand how complex chains of events and interactions may influence thoughts/feelings/behaviour and actions.</a:t>
            </a:r>
          </a:p>
          <a:p>
            <a:pPr marL="0" indent="0">
              <a:buFont typeface="Arial" panose="020B0604020202020204" pitchFamily="34" charset="0"/>
              <a:buNone/>
            </a:pPr>
            <a:endParaRPr lang="en-GB" dirty="0"/>
          </a:p>
          <a:p>
            <a:endParaRPr lang="en-GB" dirty="0"/>
          </a:p>
          <a:p>
            <a:r>
              <a:rPr lang="en-GB" dirty="0"/>
              <a:t>In addition:</a:t>
            </a:r>
          </a:p>
          <a:p>
            <a:endParaRPr lang="en-GB" dirty="0"/>
          </a:p>
          <a:p>
            <a:r>
              <a:rPr lang="en-GB" dirty="0" err="1"/>
              <a:t>Monrouxe</a:t>
            </a:r>
            <a:r>
              <a:rPr lang="en-GB" dirty="0"/>
              <a:t> (2009) insists that a key advantage of the technique is the </a:t>
            </a:r>
            <a:r>
              <a:rPr lang="en-GB" b="1" dirty="0"/>
              <a:t>minimization of researcher influence over participants’ responses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Increased Participant Reflexivity </a:t>
            </a:r>
            <a:r>
              <a:rPr lang="en-GB" dirty="0"/>
              <a:t>- Researchers, particularly those who tend to utilise qualitative approaches, frequently keep personal reflective diaries with the aim of enabling greater critical awareness of their own impact on the research process, therefore enhancing the quality of qualitative research (e.g. Johnson and </a:t>
            </a:r>
            <a:r>
              <a:rPr lang="en-GB" dirty="0" err="1"/>
              <a:t>Duberley</a:t>
            </a:r>
            <a:r>
              <a:rPr lang="en-GB" dirty="0"/>
              <a:t>, 2003; </a:t>
            </a:r>
            <a:r>
              <a:rPr lang="en-GB" dirty="0" err="1"/>
              <a:t>Nadin</a:t>
            </a:r>
            <a:r>
              <a:rPr lang="en-GB" dirty="0"/>
              <a:t> and Cassell, 2006). In this way diaries are acknowledged as useful ways to record and analyse our personal experiences, encouraging introspection and reflection, and, in doing so, learning more about ourselves, our feelings, our thoughts and our behaviours.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They have previously been recognised as enabling deep analysis of individuals’ internal processes and practices within organisations (Symon, 2004; Plowman, 2010), and the inner workings of organisations themselves (Plowman, 2010).</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For instance participants in my own studies regularly report things such 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dirty="0">
                <a:ln w="0"/>
                <a:solidFill>
                  <a:schemeClr val="tx1"/>
                </a:solidFill>
                <a:effectLst>
                  <a:outerShdw blurRad="38100" dist="25400" dir="5400000" algn="ctr" rotWithShape="0">
                    <a:srgbClr val="6E747A">
                      <a:alpha val="43000"/>
                    </a:srgbClr>
                  </a:outerShdw>
                </a:effectLst>
              </a:rPr>
              <a:t>“it made me think more about what I actually do and analyse my motives”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dirty="0">
                <a:ln w="0"/>
                <a:solidFill>
                  <a:schemeClr val="tx1"/>
                </a:solidFill>
                <a:effectLst>
                  <a:outerShdw blurRad="38100" dist="25400" dir="5400000" algn="ctr" rotWithShape="0">
                    <a:srgbClr val="6E747A">
                      <a:alpha val="43000"/>
                    </a:srgbClr>
                  </a:outerShdw>
                </a:effectLst>
              </a:rPr>
              <a:t>“So, I had never thought of these things from that angle but after you asked me to do it, it made me think and I quite liked it actually because it gives you a different angle to think of your work and life”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dirty="0"/>
          </a:p>
        </p:txBody>
      </p:sp>
      <p:sp>
        <p:nvSpPr>
          <p:cNvPr id="4" name="Slide Number Placeholder 3"/>
          <p:cNvSpPr>
            <a:spLocks noGrp="1"/>
          </p:cNvSpPr>
          <p:nvPr>
            <p:ph type="sldNum" sz="quarter" idx="5"/>
          </p:nvPr>
        </p:nvSpPr>
        <p:spPr/>
        <p:txBody>
          <a:bodyPr/>
          <a:lstStyle/>
          <a:p>
            <a:fld id="{E0746DE6-3336-457D-A091-FA20AC1C536E}" type="slidenum">
              <a:rPr lang="en-US" smtClean="0"/>
              <a:t>3</a:t>
            </a:fld>
            <a:endParaRPr lang="en-US"/>
          </a:p>
        </p:txBody>
      </p:sp>
    </p:spTree>
    <p:extLst>
      <p:ext uri="{BB962C8B-B14F-4D97-AF65-F5344CB8AC3E}">
        <p14:creationId xmlns:p14="http://schemas.microsoft.com/office/powerpoint/2010/main" val="31484931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0746DE6-3336-457D-A091-FA20AC1C536E}" type="slidenum">
              <a:rPr lang="en-US" smtClean="0"/>
              <a:t>4</a:t>
            </a:fld>
            <a:endParaRPr lang="en-US"/>
          </a:p>
        </p:txBody>
      </p:sp>
    </p:spTree>
    <p:extLst>
      <p:ext uri="{BB962C8B-B14F-4D97-AF65-F5344CB8AC3E}">
        <p14:creationId xmlns:p14="http://schemas.microsoft.com/office/powerpoint/2010/main" val="32570950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8240">
              <a:defRPr/>
            </a:pPr>
            <a:endParaRPr lang="en-GB" dirty="0"/>
          </a:p>
        </p:txBody>
      </p:sp>
      <p:sp>
        <p:nvSpPr>
          <p:cNvPr id="4" name="Slide Number Placeholder 3"/>
          <p:cNvSpPr>
            <a:spLocks noGrp="1"/>
          </p:cNvSpPr>
          <p:nvPr>
            <p:ph type="sldNum" sz="quarter" idx="5"/>
          </p:nvPr>
        </p:nvSpPr>
        <p:spPr/>
        <p:txBody>
          <a:bodyPr/>
          <a:lstStyle/>
          <a:p>
            <a:fld id="{E0746DE6-3336-457D-A091-FA20AC1C536E}" type="slidenum">
              <a:rPr lang="en-US" smtClean="0"/>
              <a:t>5</a:t>
            </a:fld>
            <a:endParaRPr lang="en-US"/>
          </a:p>
        </p:txBody>
      </p:sp>
    </p:spTree>
    <p:extLst>
      <p:ext uri="{BB962C8B-B14F-4D97-AF65-F5344CB8AC3E}">
        <p14:creationId xmlns:p14="http://schemas.microsoft.com/office/powerpoint/2010/main" val="16198806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0746DE6-3336-457D-A091-FA20AC1C536E}" type="slidenum">
              <a:rPr lang="en-US" smtClean="0"/>
              <a:t>6</a:t>
            </a:fld>
            <a:endParaRPr lang="en-US"/>
          </a:p>
        </p:txBody>
      </p:sp>
    </p:spTree>
    <p:extLst>
      <p:ext uri="{BB962C8B-B14F-4D97-AF65-F5344CB8AC3E}">
        <p14:creationId xmlns:p14="http://schemas.microsoft.com/office/powerpoint/2010/main" val="2325157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0746DE6-3336-457D-A091-FA20AC1C536E}" type="slidenum">
              <a:rPr lang="en-US" smtClean="0"/>
              <a:t>7</a:t>
            </a:fld>
            <a:endParaRPr lang="en-US"/>
          </a:p>
        </p:txBody>
      </p:sp>
    </p:spTree>
    <p:extLst>
      <p:ext uri="{BB962C8B-B14F-4D97-AF65-F5344CB8AC3E}">
        <p14:creationId xmlns:p14="http://schemas.microsoft.com/office/powerpoint/2010/main" val="37761815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Interval contingent – </a:t>
            </a:r>
            <a:r>
              <a:rPr lang="en-GB" b="0" dirty="0"/>
              <a:t>E.g. you might ask participants to record at the end of every day or once a week depending on the overall length of the diary keeping period and what you are trying to achieve. </a:t>
            </a:r>
            <a:endParaRPr lang="en-GB" b="1" dirty="0"/>
          </a:p>
          <a:p>
            <a:endParaRPr lang="en-GB" b="1" dirty="0"/>
          </a:p>
          <a:p>
            <a:r>
              <a:rPr lang="en-GB" b="1" dirty="0"/>
              <a:t>An event-contingent design</a:t>
            </a:r>
            <a:r>
              <a:rPr lang="en-GB" dirty="0"/>
              <a:t>, for example, is often useful when diaries are employed with the purpose of exploring or capturing a particular incident or event (such as work-family incidents in my own research) as providing reports at fixed times each day would not ensure that a work-family incident had occurred and could be reported. </a:t>
            </a:r>
          </a:p>
          <a:p>
            <a:endParaRPr lang="en-GB" dirty="0"/>
          </a:p>
          <a:p>
            <a:r>
              <a:rPr lang="en-GB" dirty="0"/>
              <a:t>This design requires a clear definition of the triggering event because any ambiguities as to which events fall within that definition may cause participants to omit relevant events and a decrease in the number of events reported. Participants likely to ask for examples.</a:t>
            </a:r>
          </a:p>
          <a:p>
            <a:endParaRPr lang="en-GB" dirty="0"/>
          </a:p>
          <a:p>
            <a:endParaRPr lang="en-GB" b="1" dirty="0"/>
          </a:p>
          <a:p>
            <a:r>
              <a:rPr lang="en-GB" b="1" dirty="0"/>
              <a:t>You can mix event and interval contingent </a:t>
            </a:r>
            <a:r>
              <a:rPr lang="en-GB" dirty="0"/>
              <a:t>– e.g. record once a day or once a week (but consider what you would be asking them to record), and every time X event occurs.</a:t>
            </a:r>
          </a:p>
          <a:p>
            <a:endParaRPr lang="en-GB" dirty="0"/>
          </a:p>
        </p:txBody>
      </p:sp>
      <p:sp>
        <p:nvSpPr>
          <p:cNvPr id="4" name="Slide Number Placeholder 3"/>
          <p:cNvSpPr>
            <a:spLocks noGrp="1"/>
          </p:cNvSpPr>
          <p:nvPr>
            <p:ph type="sldNum" sz="quarter" idx="5"/>
          </p:nvPr>
        </p:nvSpPr>
        <p:spPr/>
        <p:txBody>
          <a:bodyPr/>
          <a:lstStyle/>
          <a:p>
            <a:fld id="{E0746DE6-3336-457D-A091-FA20AC1C536E}" type="slidenum">
              <a:rPr lang="en-US" smtClean="0"/>
              <a:t>8</a:t>
            </a:fld>
            <a:endParaRPr lang="en-US"/>
          </a:p>
        </p:txBody>
      </p:sp>
    </p:spTree>
    <p:extLst>
      <p:ext uri="{BB962C8B-B14F-4D97-AF65-F5344CB8AC3E}">
        <p14:creationId xmlns:p14="http://schemas.microsoft.com/office/powerpoint/2010/main" val="12600480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lumMod val="85000"/>
                    <a:lumOff val="15000"/>
                  </a:schemeClr>
                </a:solidFill>
              </a:rPr>
              <a:t>Provide a safe space for participants to share their reflexive thinking </a:t>
            </a:r>
            <a:r>
              <a:rPr lang="en-US" sz="1200" dirty="0">
                <a:solidFill>
                  <a:schemeClr val="tx1">
                    <a:lumMod val="85000"/>
                    <a:lumOff val="15000"/>
                  </a:schemeClr>
                </a:solidFill>
              </a:rPr>
              <a:t>- </a:t>
            </a:r>
            <a:r>
              <a:rPr lang="en-GB" sz="1200" dirty="0">
                <a:solidFill>
                  <a:schemeClr val="tx1">
                    <a:lumMod val="85000"/>
                    <a:lumOff val="15000"/>
                  </a:schemeClr>
                </a:solidFill>
              </a:rPr>
              <a:t>W</a:t>
            </a:r>
            <a:r>
              <a:rPr lang="en-GB" dirty="0"/>
              <a:t>e would recommend that researchers, research supervisors and ethics committees should work to ensure that researchers are fully aware of issues surrounding participant reflexivity and that participant consent documents should also ensure that participants themselves are made explicitly aware of this, prior to providing their consent to take part.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chemeClr val="tx1">
                  <a:lumMod val="85000"/>
                  <a:lumOff val="1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chemeClr val="tx1">
                  <a:lumMod val="85000"/>
                  <a:lumOff val="1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lumMod val="85000"/>
                    <a:lumOff val="15000"/>
                  </a:schemeClr>
                </a:solidFill>
              </a:rPr>
              <a:t>Provide a safe space for participants to share their reflexive thinking </a:t>
            </a:r>
            <a:r>
              <a:rPr lang="en-US" sz="1200" dirty="0">
                <a:solidFill>
                  <a:schemeClr val="tx1">
                    <a:lumMod val="85000"/>
                    <a:lumOff val="15000"/>
                  </a:schemeClr>
                </a:solidFill>
              </a:rPr>
              <a:t>- </a:t>
            </a:r>
            <a:r>
              <a:rPr lang="en-GB" dirty="0"/>
              <a:t>Hibbert and Cunliffe (2015) suggest that the learning process that accompanies reflexivity needs to move beyond the level of disturbance and doubt to create new forms of understanding. </a:t>
            </a:r>
          </a:p>
          <a:p>
            <a:r>
              <a:rPr lang="en-GB" dirty="0"/>
              <a:t>Therefore, rather than leaving our participants without the time or space to continue the reflexivity process that our research may potentially instigate, it seems important that we provide them with the opportunity to develop that new understanding in a safe and confidential environment (Hibbert and Cunliffe, 2015). </a:t>
            </a:r>
          </a:p>
          <a:p>
            <a:r>
              <a:rPr lang="en-GB" dirty="0"/>
              <a:t>For example, previous research on participation in qualitative research suggests that individuals often report their involvement as having therapeutic effects, providing an opportunity for them to be listened to by a person who genuinely wants to understand their stories (e.g. Miller and Boulton, 2007). </a:t>
            </a:r>
          </a:p>
          <a:p>
            <a:endParaRPr lang="en-GB" dirty="0"/>
          </a:p>
        </p:txBody>
      </p:sp>
      <p:sp>
        <p:nvSpPr>
          <p:cNvPr id="4" name="Slide Number Placeholder 3"/>
          <p:cNvSpPr>
            <a:spLocks noGrp="1"/>
          </p:cNvSpPr>
          <p:nvPr>
            <p:ph type="sldNum" sz="quarter" idx="5"/>
          </p:nvPr>
        </p:nvSpPr>
        <p:spPr/>
        <p:txBody>
          <a:bodyPr/>
          <a:lstStyle/>
          <a:p>
            <a:fld id="{E0746DE6-3336-457D-A091-FA20AC1C536E}" type="slidenum">
              <a:rPr lang="en-US" smtClean="0"/>
              <a:t>9</a:t>
            </a:fld>
            <a:endParaRPr lang="en-US"/>
          </a:p>
        </p:txBody>
      </p:sp>
    </p:spTree>
    <p:extLst>
      <p:ext uri="{BB962C8B-B14F-4D97-AF65-F5344CB8AC3E}">
        <p14:creationId xmlns:p14="http://schemas.microsoft.com/office/powerpoint/2010/main" val="6847967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fld id="{E0746DE6-3336-457D-A091-FA20AC1C536E}" type="slidenum">
              <a:rPr lang="en-US" smtClean="0"/>
              <a:t>10</a:t>
            </a:fld>
            <a:endParaRPr lang="en-US"/>
          </a:p>
        </p:txBody>
      </p:sp>
    </p:spTree>
    <p:extLst>
      <p:ext uri="{BB962C8B-B14F-4D97-AF65-F5344CB8AC3E}">
        <p14:creationId xmlns:p14="http://schemas.microsoft.com/office/powerpoint/2010/main" val="2120484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Diary medium – qualitative diaries come in many forms – pen and paper, electronic (e.g. email, online notepad, blog, text messages), audio, video, photos (although this one is potentially quite different – need to consider whether you would want some text comments along with the photographs or not) Everyone has different preferences, important to consider carefully your target sample but also to consider each individual and be as flexible as possible.</a:t>
            </a:r>
          </a:p>
          <a:p>
            <a:endParaRPr lang="en-GB" dirty="0"/>
          </a:p>
          <a:p>
            <a:r>
              <a:rPr lang="en-GB" dirty="0"/>
              <a:t>We will consider each of these in more detail shortly</a:t>
            </a:r>
          </a:p>
        </p:txBody>
      </p:sp>
      <p:sp>
        <p:nvSpPr>
          <p:cNvPr id="4" name="Slide Number Placeholder 3"/>
          <p:cNvSpPr>
            <a:spLocks noGrp="1"/>
          </p:cNvSpPr>
          <p:nvPr>
            <p:ph type="sldNum" sz="quarter" idx="10"/>
          </p:nvPr>
        </p:nvSpPr>
        <p:spPr/>
        <p:txBody>
          <a:bodyPr/>
          <a:lstStyle/>
          <a:p>
            <a:fld id="{E0746DE6-3336-457D-A091-FA20AC1C536E}" type="slidenum">
              <a:rPr lang="en-US" smtClean="0"/>
              <a:t>11</a:t>
            </a:fld>
            <a:endParaRPr lang="en-US"/>
          </a:p>
        </p:txBody>
      </p:sp>
    </p:spTree>
    <p:extLst>
      <p:ext uri="{BB962C8B-B14F-4D97-AF65-F5344CB8AC3E}">
        <p14:creationId xmlns:p14="http://schemas.microsoft.com/office/powerpoint/2010/main" val="9190275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0746DE6-3336-457D-A091-FA20AC1C536E}" type="slidenum">
              <a:rPr lang="en-US" smtClean="0"/>
              <a:t>12</a:t>
            </a:fld>
            <a:endParaRPr lang="en-US"/>
          </a:p>
        </p:txBody>
      </p:sp>
    </p:spTree>
    <p:extLst>
      <p:ext uri="{BB962C8B-B14F-4D97-AF65-F5344CB8AC3E}">
        <p14:creationId xmlns:p14="http://schemas.microsoft.com/office/powerpoint/2010/main" val="21256807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0746DE6-3336-457D-A091-FA20AC1C536E}" type="slidenum">
              <a:rPr lang="en-US" smtClean="0"/>
              <a:t>14</a:t>
            </a:fld>
            <a:endParaRPr lang="en-US"/>
          </a:p>
        </p:txBody>
      </p:sp>
    </p:spTree>
    <p:extLst>
      <p:ext uri="{BB962C8B-B14F-4D97-AF65-F5344CB8AC3E}">
        <p14:creationId xmlns:p14="http://schemas.microsoft.com/office/powerpoint/2010/main" val="22252561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0746DE6-3336-457D-A091-FA20AC1C536E}" type="slidenum">
              <a:rPr lang="en-US" smtClean="0"/>
              <a:t>15</a:t>
            </a:fld>
            <a:endParaRPr lang="en-US"/>
          </a:p>
        </p:txBody>
      </p:sp>
    </p:spTree>
    <p:extLst>
      <p:ext uri="{BB962C8B-B14F-4D97-AF65-F5344CB8AC3E}">
        <p14:creationId xmlns:p14="http://schemas.microsoft.com/office/powerpoint/2010/main" val="12204752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Many of the publications that report the findings of audio diary research are sociological in nature or positioned within the educational field (</a:t>
            </a:r>
            <a:r>
              <a:rPr lang="en-GB" dirty="0" err="1"/>
              <a:t>Monrouxe</a:t>
            </a:r>
            <a:r>
              <a:rPr lang="en-GB" dirty="0"/>
              <a:t>, 2009; Worth, 2009).</a:t>
            </a:r>
          </a:p>
          <a:p>
            <a:endParaRPr lang="en-GB" dirty="0"/>
          </a:p>
          <a:p>
            <a:r>
              <a:rPr lang="en-GB" dirty="0"/>
              <a:t>Balogun et al (2003) – JMS - It is often </a:t>
            </a:r>
            <a:r>
              <a:rPr lang="en-GB" b="1" dirty="0"/>
              <a:t>easier to dictate comments immediately after a relevant event occurs</a:t>
            </a:r>
            <a:r>
              <a:rPr lang="en-GB" dirty="0"/>
              <a:t>, between other responsibilities, when something is remembered, or when an insight occurs. The audio format is likely to encourage more openness, directness and self-expression, and perhaps allow for more emotive observations than written records. </a:t>
            </a:r>
          </a:p>
          <a:p>
            <a:endParaRPr lang="en-GB" dirty="0"/>
          </a:p>
          <a:p>
            <a:r>
              <a:rPr lang="en-GB" dirty="0"/>
              <a:t>Diaries spoken into voice recorders tended to be </a:t>
            </a:r>
            <a:r>
              <a:rPr lang="en-GB" b="1" dirty="0"/>
              <a:t>less structured </a:t>
            </a:r>
            <a:r>
              <a:rPr lang="en-GB" dirty="0"/>
              <a:t>but often saw the diarist reflect on his or her relation to a particular issue in </a:t>
            </a:r>
            <a:r>
              <a:rPr lang="en-GB" b="1" dirty="0"/>
              <a:t>great depth’ </a:t>
            </a:r>
            <a:r>
              <a:rPr lang="en-GB" dirty="0"/>
              <a:t>(Markham &amp; </a:t>
            </a:r>
            <a:r>
              <a:rPr lang="en-GB" dirty="0" err="1"/>
              <a:t>Couldry</a:t>
            </a:r>
            <a:r>
              <a:rPr lang="en-GB" dirty="0"/>
              <a:t>, 2007, p. 684).</a:t>
            </a:r>
          </a:p>
        </p:txBody>
      </p:sp>
      <p:sp>
        <p:nvSpPr>
          <p:cNvPr id="4" name="Slide Number Placeholder 3"/>
          <p:cNvSpPr>
            <a:spLocks noGrp="1"/>
          </p:cNvSpPr>
          <p:nvPr>
            <p:ph type="sldNum" sz="quarter" idx="5"/>
          </p:nvPr>
        </p:nvSpPr>
        <p:spPr/>
        <p:txBody>
          <a:bodyPr/>
          <a:lstStyle/>
          <a:p>
            <a:fld id="{E0746DE6-3336-457D-A091-FA20AC1C536E}" type="slidenum">
              <a:rPr lang="en-US" smtClean="0"/>
              <a:t>16</a:t>
            </a:fld>
            <a:endParaRPr lang="en-US"/>
          </a:p>
        </p:txBody>
      </p:sp>
    </p:spTree>
    <p:extLst>
      <p:ext uri="{BB962C8B-B14F-4D97-AF65-F5344CB8AC3E}">
        <p14:creationId xmlns:p14="http://schemas.microsoft.com/office/powerpoint/2010/main" val="22296678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0746DE6-3336-457D-A091-FA20AC1C536E}" type="slidenum">
              <a:rPr lang="en-US" smtClean="0"/>
              <a:t>17</a:t>
            </a:fld>
            <a:endParaRPr lang="en-US"/>
          </a:p>
        </p:txBody>
      </p:sp>
    </p:spTree>
    <p:extLst>
      <p:ext uri="{BB962C8B-B14F-4D97-AF65-F5344CB8AC3E}">
        <p14:creationId xmlns:p14="http://schemas.microsoft.com/office/powerpoint/2010/main" val="32045315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b="1" dirty="0"/>
              <a:t>Multi-modal approach </a:t>
            </a:r>
            <a:r>
              <a:rPr lang="en-GB" dirty="0"/>
              <a:t>- Participants are experiencing and enacting their world through all of their senses in ways that exceed that which can be linguistically recorded (</a:t>
            </a:r>
            <a:r>
              <a:rPr lang="en-GB" dirty="0" err="1"/>
              <a:t>KnorrCetina</a:t>
            </a:r>
            <a:r>
              <a:rPr lang="en-GB" dirty="0"/>
              <a:t>, 1997; Strati, 2007). </a:t>
            </a:r>
          </a:p>
          <a:p>
            <a:endParaRPr lang="en-GB" b="1" dirty="0"/>
          </a:p>
          <a:p>
            <a:r>
              <a:rPr lang="en-GB" b="1" dirty="0"/>
              <a:t>When the environment/ location/ physical journey is important  </a:t>
            </a:r>
            <a:r>
              <a:rPr lang="en-GB" dirty="0"/>
              <a:t>- Zundel et al (2018) Video diaries can provide both: more and richer data. When studying bodily expressions, video diaries can produce close-up recordings of sometimes intense moments of joy or despair, confessions and worries, as well as conflicts and alliances. </a:t>
            </a:r>
          </a:p>
          <a:p>
            <a:r>
              <a:rPr lang="en-GB" dirty="0"/>
              <a:t>Offer audio-visual glimpses into the wider work-world of the participants.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Episodes/ processes unfolding in different contexts</a:t>
            </a:r>
          </a:p>
          <a:p>
            <a:endParaRPr lang="en-GB" dirty="0"/>
          </a:p>
        </p:txBody>
      </p:sp>
      <p:sp>
        <p:nvSpPr>
          <p:cNvPr id="4" name="Slide Number Placeholder 3"/>
          <p:cNvSpPr>
            <a:spLocks noGrp="1"/>
          </p:cNvSpPr>
          <p:nvPr>
            <p:ph type="sldNum" sz="quarter" idx="5"/>
          </p:nvPr>
        </p:nvSpPr>
        <p:spPr/>
        <p:txBody>
          <a:bodyPr/>
          <a:lstStyle/>
          <a:p>
            <a:fld id="{E0746DE6-3336-457D-A091-FA20AC1C536E}" type="slidenum">
              <a:rPr lang="en-US" smtClean="0"/>
              <a:t>19</a:t>
            </a:fld>
            <a:endParaRPr lang="en-US"/>
          </a:p>
        </p:txBody>
      </p:sp>
    </p:spTree>
    <p:extLst>
      <p:ext uri="{BB962C8B-B14F-4D97-AF65-F5344CB8AC3E}">
        <p14:creationId xmlns:p14="http://schemas.microsoft.com/office/powerpoint/2010/main" val="17045236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solidFill>
                  <a:srgbClr val="FF0000"/>
                </a:solidFill>
              </a:rPr>
              <a:t>Zundel et al (2018) – </a:t>
            </a:r>
            <a:r>
              <a:rPr lang="en-GB" b="0" dirty="0">
                <a:solidFill>
                  <a:srgbClr val="FF0000"/>
                </a:solidFill>
              </a:rPr>
              <a:t>study of distributed sense-making processes in relation to strategic decisions within an entrepreneurial engineering service firm at a time of change</a:t>
            </a:r>
          </a:p>
          <a:p>
            <a:r>
              <a:rPr lang="en-GB" dirty="0"/>
              <a:t>Managers from the firm were invited to upload a video diary at least weekly using a </a:t>
            </a:r>
            <a:r>
              <a:rPr lang="en-GB" b="1" dirty="0"/>
              <a:t>private ‘YouTube’ channel </a:t>
            </a:r>
            <a:r>
              <a:rPr lang="en-GB" dirty="0"/>
              <a:t>where the researchers could see entries from all of the diarists but each participant could only access their own recordings</a:t>
            </a:r>
            <a:endParaRPr lang="en-GB" b="0" dirty="0">
              <a:solidFill>
                <a:srgbClr val="FF0000"/>
              </a:solidFill>
            </a:endParaRPr>
          </a:p>
          <a:p>
            <a:r>
              <a:rPr lang="en-GB" b="1" dirty="0">
                <a:solidFill>
                  <a:srgbClr val="FF0000"/>
                </a:solidFill>
              </a:rPr>
              <a:t>Instructions: </a:t>
            </a:r>
            <a:r>
              <a:rPr lang="en-GB" dirty="0"/>
              <a:t>“comment on any developments arising in the life of the organization since your last recording that you feel to be significant”</a:t>
            </a:r>
          </a:p>
          <a:p>
            <a:r>
              <a:rPr lang="en-GB" dirty="0"/>
              <a:t>Transcribed and conducted thematic analysis on diary material monthly – acted as a guide for the next phase. Each subsequent email instruction combined both the general prompt (“comment on any developments)  and a more specific prompt based on the previous analysis</a:t>
            </a:r>
          </a:p>
          <a:p>
            <a:r>
              <a:rPr lang="en-GB" b="1" dirty="0">
                <a:solidFill>
                  <a:srgbClr val="FF0000"/>
                </a:solidFill>
              </a:rPr>
              <a:t>Duration: </a:t>
            </a:r>
            <a:r>
              <a:rPr lang="en-GB" b="1" dirty="0" err="1">
                <a:solidFill>
                  <a:srgbClr val="FF0000"/>
                </a:solidFill>
              </a:rPr>
              <a:t>Approx</a:t>
            </a:r>
            <a:r>
              <a:rPr lang="en-GB" b="1" dirty="0">
                <a:solidFill>
                  <a:srgbClr val="FF0000"/>
                </a:solidFill>
              </a:rPr>
              <a:t> 3 months</a:t>
            </a:r>
          </a:p>
          <a:p>
            <a:r>
              <a:rPr lang="en-GB" b="1" dirty="0">
                <a:solidFill>
                  <a:srgbClr val="FF0000"/>
                </a:solidFill>
              </a:rPr>
              <a:t>Analysis: Alongside thematic coding made note of audio and visual cues such as body language, facial expression, etc</a:t>
            </a:r>
          </a:p>
        </p:txBody>
      </p:sp>
      <p:sp>
        <p:nvSpPr>
          <p:cNvPr id="4" name="Slide Number Placeholder 3"/>
          <p:cNvSpPr>
            <a:spLocks noGrp="1"/>
          </p:cNvSpPr>
          <p:nvPr>
            <p:ph type="sldNum" sz="quarter" idx="5"/>
          </p:nvPr>
        </p:nvSpPr>
        <p:spPr/>
        <p:txBody>
          <a:bodyPr/>
          <a:lstStyle/>
          <a:p>
            <a:fld id="{E0746DE6-3336-457D-A091-FA20AC1C536E}" type="slidenum">
              <a:rPr lang="en-US" smtClean="0"/>
              <a:t>20</a:t>
            </a:fld>
            <a:endParaRPr lang="en-US"/>
          </a:p>
        </p:txBody>
      </p:sp>
    </p:spTree>
    <p:extLst>
      <p:ext uri="{BB962C8B-B14F-4D97-AF65-F5344CB8AC3E}">
        <p14:creationId xmlns:p14="http://schemas.microsoft.com/office/powerpoint/2010/main" val="26137597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Cassell, C., Malik, F., &amp; Radcliffe, L. S. (2016). Using photo-elicitation to understand experiences of work–life balance. In </a:t>
            </a:r>
            <a:r>
              <a:rPr lang="en-GB" i="1" dirty="0"/>
              <a:t>Handbook of Qualitative Research Methods on Human Resource Management</a:t>
            </a:r>
            <a:r>
              <a:rPr lang="en-GB" dirty="0"/>
              <a:t>. Edward Elgar Publishing.</a:t>
            </a:r>
          </a:p>
          <a:p>
            <a:endParaRPr lang="en-GB" dirty="0"/>
          </a:p>
          <a:p>
            <a:r>
              <a:rPr lang="en-GB" dirty="0"/>
              <a:t>Creating their own narratives </a:t>
            </a:r>
          </a:p>
          <a:p>
            <a:endParaRPr lang="en-GB" dirty="0"/>
          </a:p>
          <a:p>
            <a:r>
              <a:rPr lang="en-GB" dirty="0"/>
              <a:t>research participants taking their own photographs of a subject as guided by the researcher/s</a:t>
            </a:r>
          </a:p>
        </p:txBody>
      </p:sp>
      <p:sp>
        <p:nvSpPr>
          <p:cNvPr id="4" name="Slide Number Placeholder 3"/>
          <p:cNvSpPr>
            <a:spLocks noGrp="1"/>
          </p:cNvSpPr>
          <p:nvPr>
            <p:ph type="sldNum" sz="quarter" idx="5"/>
          </p:nvPr>
        </p:nvSpPr>
        <p:spPr/>
        <p:txBody>
          <a:bodyPr/>
          <a:lstStyle/>
          <a:p>
            <a:fld id="{E0746DE6-3336-457D-A091-FA20AC1C536E}" type="slidenum">
              <a:rPr lang="en-US" smtClean="0"/>
              <a:t>21</a:t>
            </a:fld>
            <a:endParaRPr lang="en-US"/>
          </a:p>
        </p:txBody>
      </p:sp>
    </p:spTree>
    <p:extLst>
      <p:ext uri="{BB962C8B-B14F-4D97-AF65-F5344CB8AC3E}">
        <p14:creationId xmlns:p14="http://schemas.microsoft.com/office/powerpoint/2010/main" val="26444423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drew upon Vince and Warren’s (2012) notion of responsible photography to underpin the instructions for the research participants as we were particularly keen to observe ethical practice in managing this process.</a:t>
            </a:r>
          </a:p>
          <a:p>
            <a:pPr defTabSz="918240">
              <a:defRPr/>
            </a:pPr>
            <a:r>
              <a:rPr lang="en-GB" dirty="0"/>
              <a:t>Vince, R. and Warren, S. (2012). Participatory visual methods. In G. Symon and C.M. Cassell (Eds.) </a:t>
            </a:r>
            <a:r>
              <a:rPr lang="en-GB" i="1" dirty="0"/>
              <a:t>Qualitative Organizational Research: core methods and current challenges. </a:t>
            </a:r>
            <a:r>
              <a:rPr lang="en-GB" dirty="0"/>
              <a:t>London: Sage.</a:t>
            </a:r>
          </a:p>
          <a:p>
            <a:endParaRPr lang="en-GB" dirty="0"/>
          </a:p>
        </p:txBody>
      </p:sp>
      <p:sp>
        <p:nvSpPr>
          <p:cNvPr id="4" name="Slide Number Placeholder 3"/>
          <p:cNvSpPr>
            <a:spLocks noGrp="1"/>
          </p:cNvSpPr>
          <p:nvPr>
            <p:ph type="sldNum" sz="quarter" idx="5"/>
          </p:nvPr>
        </p:nvSpPr>
        <p:spPr/>
        <p:txBody>
          <a:bodyPr/>
          <a:lstStyle/>
          <a:p>
            <a:fld id="{E0746DE6-3336-457D-A091-FA20AC1C536E}" type="slidenum">
              <a:rPr lang="en-US" smtClean="0"/>
              <a:t>22</a:t>
            </a:fld>
            <a:endParaRPr lang="en-US"/>
          </a:p>
        </p:txBody>
      </p:sp>
    </p:spTree>
    <p:extLst>
      <p:ext uri="{BB962C8B-B14F-4D97-AF65-F5344CB8AC3E}">
        <p14:creationId xmlns:p14="http://schemas.microsoft.com/office/powerpoint/2010/main" val="37789529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8240">
              <a:defRPr/>
            </a:pPr>
            <a:r>
              <a:rPr lang="en-GB" dirty="0"/>
              <a:t>WLB &amp; WLC has been extensively studies but now a great deal of critique about the terminology and questions around what these terms actually mean for diverse individuals in daily practice. We wanted to bring a fresh perspective. What does it mean to feel WLB or what represents WLB in people’s daily lives.</a:t>
            </a:r>
          </a:p>
          <a:p>
            <a:pPr defTabSz="918240">
              <a:defRPr/>
            </a:pPr>
            <a:endParaRPr lang="en-GB" dirty="0"/>
          </a:p>
          <a:p>
            <a:pPr defTabSz="918240">
              <a:defRPr/>
            </a:pPr>
            <a:r>
              <a:rPr lang="en-GB" dirty="0">
                <a:solidFill>
                  <a:schemeClr val="bg1">
                    <a:lumMod val="75000"/>
                  </a:schemeClr>
                </a:solidFill>
              </a:rPr>
              <a:t>There has been a concern that the term </a:t>
            </a:r>
            <a:r>
              <a:rPr lang="en-GB" i="1" dirty="0">
                <a:solidFill>
                  <a:schemeClr val="bg1">
                    <a:lumMod val="75000"/>
                  </a:schemeClr>
                </a:solidFill>
              </a:rPr>
              <a:t>work-life balance</a:t>
            </a:r>
            <a:r>
              <a:rPr lang="en-GB" dirty="0">
                <a:solidFill>
                  <a:schemeClr val="bg1">
                    <a:lumMod val="75000"/>
                  </a:schemeClr>
                </a:solidFill>
              </a:rPr>
              <a:t> is more appropriately considered a “misnomer” due to its limitations in capturing the multi-faceted and multi-dimensional nature of the work and family domains (Guest, 2002:262).  Other critiques have focused upon the inappropriateness of the metaphor of balance (Cohen, </a:t>
            </a:r>
            <a:r>
              <a:rPr lang="en-GB" dirty="0" err="1">
                <a:solidFill>
                  <a:schemeClr val="bg1">
                    <a:lumMod val="75000"/>
                  </a:schemeClr>
                </a:solidFill>
              </a:rPr>
              <a:t>Duberley</a:t>
            </a:r>
            <a:r>
              <a:rPr lang="en-GB" dirty="0">
                <a:solidFill>
                  <a:schemeClr val="bg1">
                    <a:lumMod val="75000"/>
                  </a:schemeClr>
                </a:solidFill>
              </a:rPr>
              <a:t> and Musson, 2009), and the normative constructions of both the terms ‘work’ and ‘life’ (</a:t>
            </a:r>
            <a:r>
              <a:rPr lang="en-GB" dirty="0" err="1">
                <a:solidFill>
                  <a:schemeClr val="bg1">
                    <a:lumMod val="75000"/>
                  </a:schemeClr>
                </a:solidFill>
              </a:rPr>
              <a:t>Özbiglin</a:t>
            </a:r>
            <a:r>
              <a:rPr lang="en-GB" dirty="0">
                <a:solidFill>
                  <a:schemeClr val="bg1">
                    <a:lumMod val="75000"/>
                  </a:schemeClr>
                </a:solidFill>
              </a:rPr>
              <a:t> et al, 2011). Moreover, it has been recognised that most research has focused upon a stereotypical view of the family as forming the ‘life’ part of ‘work-life’, neglecting the diversity of both individual and collective experience in this area. </a:t>
            </a:r>
          </a:p>
          <a:p>
            <a:pPr defTabSz="918240">
              <a:defRPr/>
            </a:pPr>
            <a:endParaRPr lang="en-GB" dirty="0"/>
          </a:p>
          <a:p>
            <a:pPr defTabSz="918240">
              <a:defRPr/>
            </a:pPr>
            <a:r>
              <a:rPr lang="en-GB" dirty="0"/>
              <a:t>This study seeks to elicit the diversity of different experiences of work-life balance from different and under-researched groups (Gatrell, 2005; Gatrell et al, 2013; </a:t>
            </a:r>
            <a:r>
              <a:rPr lang="en-GB" dirty="0" err="1"/>
              <a:t>Voyandoff</a:t>
            </a:r>
            <a:r>
              <a:rPr lang="en-GB" dirty="0"/>
              <a:t>, 2005). Here our aim was through a longitudinal episodic approach to gain a deeper understanding of the holistic nature of the work-life relationship. We chose photo-elicitation rather than video because we were keen to use </a:t>
            </a:r>
            <a:r>
              <a:rPr lang="en-GB" b="1" dirty="0"/>
              <a:t>episodic snapshots </a:t>
            </a:r>
            <a:r>
              <a:rPr lang="en-GB" dirty="0"/>
              <a:t>of the participant’s experiences of work-life balance. With video the participant produces videos which are then edited by the researcher. In this case </a:t>
            </a:r>
            <a:r>
              <a:rPr lang="en-GB" b="1" dirty="0"/>
              <a:t>we wanted participants to also act as editors</a:t>
            </a:r>
            <a:r>
              <a:rPr lang="en-GB" dirty="0"/>
              <a:t>, to use the photographs to illustrate their edited snapshot versions of their work-life balance. </a:t>
            </a:r>
          </a:p>
          <a:p>
            <a:endParaRPr lang="en-GB" dirty="0"/>
          </a:p>
        </p:txBody>
      </p:sp>
      <p:sp>
        <p:nvSpPr>
          <p:cNvPr id="4" name="Slide Number Placeholder 3"/>
          <p:cNvSpPr>
            <a:spLocks noGrp="1"/>
          </p:cNvSpPr>
          <p:nvPr>
            <p:ph type="sldNum" sz="quarter" idx="5"/>
          </p:nvPr>
        </p:nvSpPr>
        <p:spPr/>
        <p:txBody>
          <a:bodyPr/>
          <a:lstStyle/>
          <a:p>
            <a:fld id="{E0746DE6-3336-457D-A091-FA20AC1C536E}" type="slidenum">
              <a:rPr lang="en-US" smtClean="0"/>
              <a:t>23</a:t>
            </a:fld>
            <a:endParaRPr lang="en-US"/>
          </a:p>
        </p:txBody>
      </p:sp>
    </p:spTree>
    <p:extLst>
      <p:ext uri="{BB962C8B-B14F-4D97-AF65-F5344CB8AC3E}">
        <p14:creationId xmlns:p14="http://schemas.microsoft.com/office/powerpoint/2010/main" val="16912431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solidFill>
                <a:schemeClr val="bg1">
                  <a:lumMod val="75000"/>
                </a:schemeClr>
              </a:solidFill>
            </a:endParaRPr>
          </a:p>
          <a:p>
            <a:pPr marL="0" indent="0">
              <a:buFont typeface="Arial" panose="020B0604020202020204" pitchFamily="34" charset="0"/>
              <a:buNone/>
            </a:pPr>
            <a:r>
              <a:rPr lang="en-GB" dirty="0">
                <a:solidFill>
                  <a:schemeClr val="bg1">
                    <a:lumMod val="75000"/>
                  </a:schemeClr>
                </a:solidFill>
              </a:rPr>
              <a:t>Benefits: </a:t>
            </a:r>
          </a:p>
          <a:p>
            <a:pPr marL="0" indent="0">
              <a:buFont typeface="Arial" panose="020B0604020202020204" pitchFamily="34" charset="0"/>
              <a:buNone/>
            </a:pPr>
            <a:r>
              <a:rPr lang="en-GB" dirty="0">
                <a:solidFill>
                  <a:schemeClr val="bg1">
                    <a:lumMod val="75000"/>
                  </a:schemeClr>
                </a:solidFill>
              </a:rPr>
              <a:t>Easy multi-modality</a:t>
            </a:r>
          </a:p>
          <a:p>
            <a:pPr marL="0" indent="0">
              <a:buFont typeface="Arial" panose="020B0604020202020204" pitchFamily="34" charset="0"/>
              <a:buNone/>
            </a:pPr>
            <a:r>
              <a:rPr lang="en-GB" dirty="0">
                <a:solidFill>
                  <a:schemeClr val="bg1">
                    <a:lumMod val="75000"/>
                  </a:schemeClr>
                </a:solidFill>
              </a:rPr>
              <a:t>A way to be there without being there (useful for COVID situation)…an ethnography without being in the field, and where you can also seek to capture participant’s internal processes – e.g. thoughts, feelings, decision-making </a:t>
            </a:r>
          </a:p>
          <a:p>
            <a:pPr marL="0" indent="0">
              <a:buFont typeface="Arial" panose="020B0604020202020204" pitchFamily="34" charset="0"/>
              <a:buNone/>
            </a:pPr>
            <a:endParaRPr lang="en-GB" dirty="0">
              <a:solidFill>
                <a:schemeClr val="bg1">
                  <a:lumMod val="75000"/>
                </a:schemeClr>
              </a:solidFill>
            </a:endParaRPr>
          </a:p>
          <a:p>
            <a:pPr marL="0" indent="0">
              <a:buFont typeface="Arial" panose="020B0604020202020204" pitchFamily="34" charset="0"/>
              <a:buNone/>
            </a:pPr>
            <a:r>
              <a:rPr lang="en-GB" dirty="0">
                <a:solidFill>
                  <a:schemeClr val="bg1">
                    <a:lumMod val="75000"/>
                  </a:schemeClr>
                </a:solidFill>
              </a:rPr>
              <a:t>Challenges:</a:t>
            </a:r>
          </a:p>
          <a:p>
            <a:pPr marL="0" indent="0">
              <a:buFont typeface="Arial" panose="020B0604020202020204" pitchFamily="34" charset="0"/>
              <a:buNone/>
            </a:pPr>
            <a:r>
              <a:rPr lang="en-GB" dirty="0">
                <a:solidFill>
                  <a:schemeClr val="bg1">
                    <a:lumMod val="75000"/>
                  </a:schemeClr>
                </a:solidFill>
              </a:rPr>
              <a:t>Can be invasive…think carefully about frequently and time frames and about how often/how many follow-up questions you might ask</a:t>
            </a:r>
          </a:p>
          <a:p>
            <a:pPr marL="0" indent="0">
              <a:buFont typeface="Arial" panose="020B0604020202020204" pitchFamily="34" charset="0"/>
              <a:buNone/>
            </a:pPr>
            <a:r>
              <a:rPr lang="en-GB" dirty="0">
                <a:solidFill>
                  <a:schemeClr val="bg1">
                    <a:lumMod val="75000"/>
                  </a:schemeClr>
                </a:solidFill>
              </a:rPr>
              <a:t>Takes up researchers own personal space and time – personal phone? Evening work? </a:t>
            </a:r>
          </a:p>
          <a:p>
            <a:pPr marL="0" indent="0">
              <a:buFont typeface="Arial" panose="020B0604020202020204" pitchFamily="34" charset="0"/>
              <a:buNone/>
            </a:pPr>
            <a:r>
              <a:rPr lang="en-GB" dirty="0">
                <a:solidFill>
                  <a:schemeClr val="bg1">
                    <a:lumMod val="75000"/>
                  </a:schemeClr>
                </a:solidFill>
              </a:rPr>
              <a:t>Leads to stronger relationships with participants….(follow-up interviews useful as an end point)</a:t>
            </a:r>
          </a:p>
          <a:p>
            <a:endParaRPr lang="en-GB" dirty="0"/>
          </a:p>
        </p:txBody>
      </p:sp>
      <p:sp>
        <p:nvSpPr>
          <p:cNvPr id="4" name="Slide Number Placeholder 3"/>
          <p:cNvSpPr>
            <a:spLocks noGrp="1"/>
          </p:cNvSpPr>
          <p:nvPr>
            <p:ph type="sldNum" sz="quarter" idx="5"/>
          </p:nvPr>
        </p:nvSpPr>
        <p:spPr/>
        <p:txBody>
          <a:bodyPr/>
          <a:lstStyle/>
          <a:p>
            <a:fld id="{E0746DE6-3336-457D-A091-FA20AC1C536E}" type="slidenum">
              <a:rPr lang="en-US" smtClean="0"/>
              <a:t>25</a:t>
            </a:fld>
            <a:endParaRPr lang="en-US"/>
          </a:p>
        </p:txBody>
      </p:sp>
    </p:spTree>
    <p:extLst>
      <p:ext uri="{BB962C8B-B14F-4D97-AF65-F5344CB8AC3E}">
        <p14:creationId xmlns:p14="http://schemas.microsoft.com/office/powerpoint/2010/main" val="4115637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defTabSz="459120">
              <a:defRPr/>
            </a:pPr>
            <a:fld id="{E0746DE6-3336-457D-A091-FA20AC1C536E}" type="slidenum">
              <a:rPr lang="en-US">
                <a:solidFill>
                  <a:prstClr val="black"/>
                </a:solidFill>
                <a:latin typeface="Calibri" panose="020F0502020204030204"/>
              </a:rPr>
              <a:pPr defTabSz="459120">
                <a:defRPr/>
              </a:pPr>
              <a:t>26</a:t>
            </a:fld>
            <a:endParaRPr lang="en-US">
              <a:solidFill>
                <a:prstClr val="black"/>
              </a:solidFill>
              <a:latin typeface="Calibri" panose="020F0502020204030204"/>
            </a:endParaRPr>
          </a:p>
        </p:txBody>
      </p:sp>
    </p:spTree>
    <p:extLst>
      <p:ext uri="{BB962C8B-B14F-4D97-AF65-F5344CB8AC3E}">
        <p14:creationId xmlns:p14="http://schemas.microsoft.com/office/powerpoint/2010/main" val="37946595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defTabSz="459120">
              <a:defRPr/>
            </a:pPr>
            <a:fld id="{E0746DE6-3336-457D-A091-FA20AC1C536E}" type="slidenum">
              <a:rPr lang="en-US">
                <a:solidFill>
                  <a:prstClr val="black"/>
                </a:solidFill>
                <a:latin typeface="Calibri" panose="020F0502020204030204"/>
              </a:rPr>
              <a:pPr defTabSz="459120">
                <a:defRPr/>
              </a:pPr>
              <a:t>27</a:t>
            </a:fld>
            <a:endParaRPr lang="en-US">
              <a:solidFill>
                <a:prstClr val="black"/>
              </a:solidFill>
              <a:latin typeface="Calibri" panose="020F0502020204030204"/>
            </a:endParaRPr>
          </a:p>
        </p:txBody>
      </p:sp>
    </p:spTree>
    <p:extLst>
      <p:ext uri="{BB962C8B-B14F-4D97-AF65-F5344CB8AC3E}">
        <p14:creationId xmlns:p14="http://schemas.microsoft.com/office/powerpoint/2010/main" val="1018928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defTabSz="459120">
              <a:defRPr/>
            </a:pPr>
            <a:fld id="{E0746DE6-3336-457D-A091-FA20AC1C536E}" type="slidenum">
              <a:rPr lang="en-US">
                <a:solidFill>
                  <a:prstClr val="black"/>
                </a:solidFill>
                <a:latin typeface="Calibri" panose="020F0502020204030204"/>
              </a:rPr>
              <a:pPr defTabSz="459120">
                <a:defRPr/>
              </a:pPr>
              <a:t>28</a:t>
            </a:fld>
            <a:endParaRPr lang="en-US">
              <a:solidFill>
                <a:prstClr val="black"/>
              </a:solidFill>
              <a:latin typeface="Calibri" panose="020F0502020204030204"/>
            </a:endParaRPr>
          </a:p>
        </p:txBody>
      </p:sp>
    </p:spTree>
    <p:extLst>
      <p:ext uri="{BB962C8B-B14F-4D97-AF65-F5344CB8AC3E}">
        <p14:creationId xmlns:p14="http://schemas.microsoft.com/office/powerpoint/2010/main" val="37415728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0746DE6-3336-457D-A091-FA20AC1C536E}" type="slidenum">
              <a:rPr lang="en-US" smtClean="0"/>
              <a:t>29</a:t>
            </a:fld>
            <a:endParaRPr lang="en-US"/>
          </a:p>
        </p:txBody>
      </p:sp>
    </p:spTree>
    <p:extLst>
      <p:ext uri="{BB962C8B-B14F-4D97-AF65-F5344CB8AC3E}">
        <p14:creationId xmlns:p14="http://schemas.microsoft.com/office/powerpoint/2010/main" val="31556584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0746DE6-3336-457D-A091-FA20AC1C536E}" type="slidenum">
              <a:rPr lang="en-US" smtClean="0"/>
              <a:t>30</a:t>
            </a:fld>
            <a:endParaRPr lang="en-US"/>
          </a:p>
        </p:txBody>
      </p:sp>
    </p:spTree>
    <p:extLst>
      <p:ext uri="{BB962C8B-B14F-4D97-AF65-F5344CB8AC3E}">
        <p14:creationId xmlns:p14="http://schemas.microsoft.com/office/powerpoint/2010/main" val="26888690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0746DE6-3336-457D-A091-FA20AC1C536E}" type="slidenum">
              <a:rPr lang="en-US" smtClean="0"/>
              <a:t>31</a:t>
            </a:fld>
            <a:endParaRPr lang="en-US"/>
          </a:p>
        </p:txBody>
      </p:sp>
    </p:spTree>
    <p:extLst>
      <p:ext uri="{BB962C8B-B14F-4D97-AF65-F5344CB8AC3E}">
        <p14:creationId xmlns:p14="http://schemas.microsoft.com/office/powerpoint/2010/main" val="37946595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baseline="0" dirty="0"/>
              <a:t>Step 1 </a:t>
            </a:r>
            <a:r>
              <a:rPr lang="en-GB" baseline="0" dirty="0"/>
              <a:t>– Thematic Analysis (diaries and interviews) with RQs in mind – I used Nigel King’s template analysis as this is a flexible technique that you can easily use across mediums</a:t>
            </a:r>
          </a:p>
          <a:p>
            <a:r>
              <a:rPr lang="en-GB" b="1" baseline="0" dirty="0"/>
              <a:t>Step 2 </a:t>
            </a:r>
            <a:r>
              <a:rPr lang="en-GB" baseline="0" dirty="0"/>
              <a:t>– determined by why you have opted to use qual diaries (i.e. to capture the specifics of events as they happen, to capture change over time or both) In this example, </a:t>
            </a:r>
            <a:r>
              <a:rPr lang="en-GB" b="1" baseline="0" dirty="0"/>
              <a:t>it was to capture the specifics of events as they happen </a:t>
            </a:r>
            <a:r>
              <a:rPr lang="en-GB" baseline="0" dirty="0"/>
              <a:t>– Therefore, in this case, step 2 is to draw </a:t>
            </a:r>
            <a:r>
              <a:rPr lang="en-GB" b="1" baseline="0" dirty="0"/>
              <a:t>event or activity diagrams </a:t>
            </a:r>
            <a:r>
              <a:rPr lang="en-GB" baseline="0" dirty="0"/>
              <a:t>(which include themes from your thematic template) but here you are showing the relationship between these themes and maintaining the detail of each incident (which was the purpose of using the diary method in this case) – This allows you to explore what led to what and why – so, for example, you can see the factors that tend to lead to particular decisions, or you can see the kinds of decisions that lead to particular outcomes [N.B. If change over time was a key reason for using qual diaries/ is a key part of your RQs – here you need to produce a temporal representation of your data using </a:t>
            </a:r>
            <a:r>
              <a:rPr lang="en-GB" b="1" baseline="0" dirty="0"/>
              <a:t>a timeline approach</a:t>
            </a:r>
            <a:r>
              <a:rPr lang="en-GB" baseline="0" dirty="0"/>
              <a:t>]</a:t>
            </a:r>
          </a:p>
          <a:p>
            <a:r>
              <a:rPr lang="en-GB" b="1" baseline="0" dirty="0"/>
              <a:t>Step 3 </a:t>
            </a:r>
            <a:r>
              <a:rPr lang="en-GB" baseline="0" dirty="0"/>
              <a:t>– Different kinds of comparative analysis depending on your RQs and/or what seems most interesting in your data:</a:t>
            </a:r>
          </a:p>
          <a:p>
            <a:r>
              <a:rPr lang="en-GB" baseline="0" dirty="0"/>
              <a:t>So </a:t>
            </a:r>
            <a:r>
              <a:rPr lang="en-GB" i="1" baseline="0" dirty="0"/>
              <a:t>within person comparison </a:t>
            </a:r>
            <a:r>
              <a:rPr lang="en-GB" baseline="0" dirty="0"/>
              <a:t>– how the same person handles different activities and events – when this is similar or different and why?</a:t>
            </a:r>
          </a:p>
          <a:p>
            <a:r>
              <a:rPr lang="en-GB" i="1" baseline="0" dirty="0"/>
              <a:t>Across person comparison </a:t>
            </a:r>
            <a:r>
              <a:rPr lang="en-GB" baseline="0" dirty="0"/>
              <a:t>of the same event – have different people responded to the same event in a similar or different way? Why?</a:t>
            </a:r>
          </a:p>
          <a:p>
            <a:endParaRPr lang="en-GB" baseline="0" dirty="0"/>
          </a:p>
          <a:p>
            <a:r>
              <a:rPr lang="en-GB" baseline="0" dirty="0"/>
              <a:t>This makes best use of the diary for exploring the specifics of events as they happen. These diagrams help with analysis of the specifics and the relationships between the specifics – capturing these in a detailed way in the moment.</a:t>
            </a:r>
          </a:p>
          <a:p>
            <a:endParaRPr lang="en-GB" baseline="0" dirty="0"/>
          </a:p>
          <a:p>
            <a:r>
              <a:rPr lang="en-GB" baseline="0" dirty="0"/>
              <a:t>How do couples manage work-family conflicts and why? So this kind of analysis helps us to answer this question </a:t>
            </a:r>
          </a:p>
          <a:p>
            <a:endParaRPr lang="en-GB" baseline="0" dirty="0"/>
          </a:p>
          <a:p>
            <a:r>
              <a:rPr lang="en-GB" baseline="0" dirty="0"/>
              <a:t>But if the question was asking how daily work-family conflict is experienced over time we would need a different kind of analysis…see next slide</a:t>
            </a:r>
          </a:p>
        </p:txBody>
      </p:sp>
      <p:sp>
        <p:nvSpPr>
          <p:cNvPr id="4" name="Slide Number Placeholder 3"/>
          <p:cNvSpPr>
            <a:spLocks noGrp="1"/>
          </p:cNvSpPr>
          <p:nvPr>
            <p:ph type="sldNum" sz="quarter" idx="10"/>
          </p:nvPr>
        </p:nvSpPr>
        <p:spPr/>
        <p:txBody>
          <a:bodyPr/>
          <a:lstStyle/>
          <a:p>
            <a:fld id="{E0746DE6-3336-457D-A091-FA20AC1C536E}" type="slidenum">
              <a:rPr lang="en-US" smtClean="0"/>
              <a:t>32</a:t>
            </a:fld>
            <a:endParaRPr lang="en-US"/>
          </a:p>
        </p:txBody>
      </p:sp>
    </p:spTree>
    <p:extLst>
      <p:ext uri="{BB962C8B-B14F-4D97-AF65-F5344CB8AC3E}">
        <p14:creationId xmlns:p14="http://schemas.microsoft.com/office/powerpoint/2010/main" val="42400916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0746DE6-3336-457D-A091-FA20AC1C536E}" type="slidenum">
              <a:rPr lang="en-US" smtClean="0"/>
              <a:t>33</a:t>
            </a:fld>
            <a:endParaRPr lang="en-US"/>
          </a:p>
        </p:txBody>
      </p:sp>
    </p:spTree>
    <p:extLst>
      <p:ext uri="{BB962C8B-B14F-4D97-AF65-F5344CB8AC3E}">
        <p14:creationId xmlns:p14="http://schemas.microsoft.com/office/powerpoint/2010/main" val="34293900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0746DE6-3336-457D-A091-FA20AC1C536E}" type="slidenum">
              <a:rPr lang="en-US" smtClean="0"/>
              <a:t>34</a:t>
            </a:fld>
            <a:endParaRPr lang="en-US"/>
          </a:p>
        </p:txBody>
      </p:sp>
    </p:spTree>
    <p:extLst>
      <p:ext uri="{BB962C8B-B14F-4D97-AF65-F5344CB8AC3E}">
        <p14:creationId xmlns:p14="http://schemas.microsoft.com/office/powerpoint/2010/main" val="12977480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1C12D574-25AB-4ED9-A06D-4279CBFE7127}" type="datetimeFigureOut">
              <a:rPr lang="en-US" smtClean="0"/>
              <a:t>9/10/2020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FBE95E-9360-4856-B5BA-33A9034977AE}" type="slidenum">
              <a:rPr lang="en-US" smtClean="0"/>
              <a:t>‹#›</a:t>
            </a:fld>
            <a:endParaRPr lang="en-US"/>
          </a:p>
        </p:txBody>
      </p:sp>
    </p:spTree>
    <p:extLst>
      <p:ext uri="{BB962C8B-B14F-4D97-AF65-F5344CB8AC3E}">
        <p14:creationId xmlns:p14="http://schemas.microsoft.com/office/powerpoint/2010/main" val="153715541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C12D574-25AB-4ED9-A06D-4279CBFE7127}" type="datetimeFigureOut">
              <a:rPr lang="en-US" smtClean="0"/>
              <a:t>9/10/2020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FBE95E-9360-4856-B5BA-33A9034977AE}" type="slidenum">
              <a:rPr lang="en-US" smtClean="0"/>
              <a:t>‹#›</a:t>
            </a:fld>
            <a:endParaRPr lang="en-US"/>
          </a:p>
        </p:txBody>
      </p:sp>
    </p:spTree>
    <p:extLst>
      <p:ext uri="{BB962C8B-B14F-4D97-AF65-F5344CB8AC3E}">
        <p14:creationId xmlns:p14="http://schemas.microsoft.com/office/powerpoint/2010/main" val="25097681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7" name="Date Placeholder 6"/>
          <p:cNvSpPr>
            <a:spLocks noGrp="1"/>
          </p:cNvSpPr>
          <p:nvPr>
            <p:ph type="dt" sz="half" idx="10"/>
          </p:nvPr>
        </p:nvSpPr>
        <p:spPr/>
        <p:txBody>
          <a:bodyPr/>
          <a:lstStyle/>
          <a:p>
            <a:fld id="{1C12D574-25AB-4ED9-A06D-4279CBFE7127}" type="datetimeFigureOut">
              <a:rPr lang="en-US" smtClean="0"/>
              <a:t>9/10/2020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FBE95E-9360-4856-B5BA-33A9034977AE}" type="slidenum">
              <a:rPr lang="en-US" smtClean="0"/>
              <a:t>‹#›</a:t>
            </a:fld>
            <a:endParaRPr lang="en-US"/>
          </a:p>
        </p:txBody>
      </p:sp>
    </p:spTree>
    <p:extLst>
      <p:ext uri="{BB962C8B-B14F-4D97-AF65-F5344CB8AC3E}">
        <p14:creationId xmlns:p14="http://schemas.microsoft.com/office/powerpoint/2010/main" val="74059300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1C12D574-25AB-4ED9-A06D-4279CBFE7127}" type="datetimeFigureOut">
              <a:rPr lang="en-US" smtClean="0"/>
              <a:t>9/10/2020</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77FBE95E-9360-4856-B5BA-33A9034977AE}" type="slidenum">
              <a:rPr lang="en-US" smtClean="0"/>
              <a:t>‹#›</a:t>
            </a:fld>
            <a:endParaRPr lang="en-US"/>
          </a:p>
        </p:txBody>
      </p:sp>
    </p:spTree>
    <p:extLst>
      <p:ext uri="{BB962C8B-B14F-4D97-AF65-F5344CB8AC3E}">
        <p14:creationId xmlns:p14="http://schemas.microsoft.com/office/powerpoint/2010/main" val="1768079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7" name="Date Placeholder 6"/>
          <p:cNvSpPr>
            <a:spLocks noGrp="1"/>
          </p:cNvSpPr>
          <p:nvPr>
            <p:ph type="dt" sz="half" idx="10"/>
          </p:nvPr>
        </p:nvSpPr>
        <p:spPr/>
        <p:txBody>
          <a:bodyPr/>
          <a:lstStyle/>
          <a:p>
            <a:fld id="{1C12D574-25AB-4ED9-A06D-4279CBFE7127}" type="datetimeFigureOut">
              <a:rPr lang="en-US" smtClean="0"/>
              <a:t>9/10/2020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FBE95E-9360-4856-B5BA-33A9034977AE}"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3978692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C12D574-25AB-4ED9-A06D-4279CBFE7127}" type="datetimeFigureOut">
              <a:rPr lang="en-US" smtClean="0"/>
              <a:t>9/10/2020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FBE95E-9360-4856-B5BA-33A9034977AE}" type="slidenum">
              <a:rPr lang="en-US" smtClean="0"/>
              <a:t>‹#›</a:t>
            </a:fld>
            <a:endParaRPr lang="en-US"/>
          </a:p>
        </p:txBody>
      </p:sp>
    </p:spTree>
    <p:extLst>
      <p:ext uri="{BB962C8B-B14F-4D97-AF65-F5344CB8AC3E}">
        <p14:creationId xmlns:p14="http://schemas.microsoft.com/office/powerpoint/2010/main" val="41760681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12D574-25AB-4ED9-A06D-4279CBFE7127}" type="datetimeFigureOut">
              <a:rPr lang="en-US" smtClean="0"/>
              <a:t>9/10/2020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FBE95E-9360-4856-B5BA-33A9034977AE}" type="slidenum">
              <a:rPr lang="en-US" smtClean="0"/>
              <a:t>‹#›</a:t>
            </a:fld>
            <a:endParaRPr lang="en-US"/>
          </a:p>
        </p:txBody>
      </p:sp>
    </p:spTree>
    <p:extLst>
      <p:ext uri="{BB962C8B-B14F-4D97-AF65-F5344CB8AC3E}">
        <p14:creationId xmlns:p14="http://schemas.microsoft.com/office/powerpoint/2010/main" val="8563992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9" name="Date Placeholder 8"/>
          <p:cNvSpPr>
            <a:spLocks noGrp="1"/>
          </p:cNvSpPr>
          <p:nvPr>
            <p:ph type="dt" sz="half" idx="10"/>
          </p:nvPr>
        </p:nvSpPr>
        <p:spPr/>
        <p:txBody>
          <a:bodyPr/>
          <a:lstStyle/>
          <a:p>
            <a:fld id="{1C12D574-25AB-4ED9-A06D-4279CBFE7127}" type="datetimeFigureOut">
              <a:rPr lang="en-US" smtClean="0"/>
              <a:t>9/10/2020</a:t>
            </a:fld>
            <a:endParaRPr 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1" name="Slide Number Placeholder 10"/>
          <p:cNvSpPr>
            <a:spLocks noGrp="1"/>
          </p:cNvSpPr>
          <p:nvPr>
            <p:ph type="sldNum" sz="quarter" idx="12"/>
          </p:nvPr>
        </p:nvSpPr>
        <p:spPr/>
        <p:txBody>
          <a:bodyPr/>
          <a:lstStyle/>
          <a:p>
            <a:fld id="{77FBE95E-9360-4856-B5BA-33A9034977AE}" type="slidenum">
              <a:rPr lang="en-US" smtClean="0"/>
              <a:t>‹#›</a:t>
            </a:fld>
            <a:endParaRPr lang="en-US"/>
          </a:p>
        </p:txBody>
      </p:sp>
    </p:spTree>
    <p:extLst>
      <p:ext uri="{BB962C8B-B14F-4D97-AF65-F5344CB8AC3E}">
        <p14:creationId xmlns:p14="http://schemas.microsoft.com/office/powerpoint/2010/main" val="26549253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1C12D574-25AB-4ED9-A06D-4279CBFE7127}" type="datetimeFigureOut">
              <a:rPr lang="en-US" smtClean="0"/>
              <a:t>9/10/2020</a:t>
            </a:fld>
            <a:endParaRPr lang="en-US"/>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0" name="Slide Number Placeholder 9"/>
          <p:cNvSpPr>
            <a:spLocks noGrp="1"/>
          </p:cNvSpPr>
          <p:nvPr>
            <p:ph type="sldNum" sz="quarter" idx="12"/>
          </p:nvPr>
        </p:nvSpPr>
        <p:spPr/>
        <p:txBody>
          <a:bodyPr/>
          <a:lstStyle/>
          <a:p>
            <a:fld id="{77FBE95E-9360-4856-B5BA-33A9034977AE}" type="slidenum">
              <a:rPr lang="en-US" smtClean="0"/>
              <a:t>‹#›</a:t>
            </a:fld>
            <a:endParaRPr lang="en-US"/>
          </a:p>
        </p:txBody>
      </p:sp>
    </p:spTree>
    <p:extLst>
      <p:ext uri="{BB962C8B-B14F-4D97-AF65-F5344CB8AC3E}">
        <p14:creationId xmlns:p14="http://schemas.microsoft.com/office/powerpoint/2010/main" val="4052280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12D574-25AB-4ED9-A06D-4279CBFE7127}" type="datetimeFigureOut">
              <a:rPr lang="en-US" smtClean="0"/>
              <a:t>9/10/2020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FBE95E-9360-4856-B5BA-33A9034977AE}" type="slidenum">
              <a:rPr lang="en-US" smtClean="0"/>
              <a:t>‹#›</a:t>
            </a:fld>
            <a:endParaRPr lang="en-US"/>
          </a:p>
        </p:txBody>
      </p:sp>
    </p:spTree>
    <p:extLst>
      <p:ext uri="{BB962C8B-B14F-4D97-AF65-F5344CB8AC3E}">
        <p14:creationId xmlns:p14="http://schemas.microsoft.com/office/powerpoint/2010/main" val="1645367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12D574-25AB-4ED9-A06D-4279CBFE7127}" type="datetimeFigureOut">
              <a:rPr lang="en-US" smtClean="0"/>
              <a:t>9/10/2020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FBE95E-9360-4856-B5BA-33A9034977AE}" type="slidenum">
              <a:rPr lang="en-US" smtClean="0"/>
              <a:t>‹#›</a:t>
            </a:fld>
            <a:endParaRPr lang="en-US"/>
          </a:p>
        </p:txBody>
      </p:sp>
    </p:spTree>
    <p:extLst>
      <p:ext uri="{BB962C8B-B14F-4D97-AF65-F5344CB8AC3E}">
        <p14:creationId xmlns:p14="http://schemas.microsoft.com/office/powerpoint/2010/main" val="13627202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C12D574-25AB-4ED9-A06D-4279CBFE7127}" type="datetimeFigureOut">
              <a:rPr lang="en-US" smtClean="0"/>
              <a:t>9/10/2020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FBE95E-9360-4856-B5BA-33A9034977AE}" type="slidenum">
              <a:rPr lang="en-US" smtClean="0"/>
              <a:t>‹#›</a:t>
            </a:fld>
            <a:endParaRPr lang="en-US"/>
          </a:p>
        </p:txBody>
      </p:sp>
    </p:spTree>
    <p:extLst>
      <p:ext uri="{BB962C8B-B14F-4D97-AF65-F5344CB8AC3E}">
        <p14:creationId xmlns:p14="http://schemas.microsoft.com/office/powerpoint/2010/main" val="1109490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C12D574-25AB-4ED9-A06D-4279CBFE7127}" type="datetimeFigureOut">
              <a:rPr lang="en-US" smtClean="0"/>
              <a:t>9/10/2020</a:t>
            </a:fld>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77FBE95E-9360-4856-B5BA-33A9034977AE}" type="slidenum">
              <a:rPr lang="en-US" smtClean="0"/>
              <a:t>‹#›</a:t>
            </a:fld>
            <a:endParaRPr lang="en-US"/>
          </a:p>
        </p:txBody>
      </p:sp>
    </p:spTree>
    <p:extLst>
      <p:ext uri="{BB962C8B-B14F-4D97-AF65-F5344CB8AC3E}">
        <p14:creationId xmlns:p14="http://schemas.microsoft.com/office/powerpoint/2010/main" val="2605390928"/>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L.Radcliffe@Liverpool.ac.uk"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mailto:LSpencer@liverpool.ac.uk" TargetMode="Externa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notesSlide" Target="../notesSlides/notesSlide10.xml"/><Relationship Id="rId1" Type="http://schemas.openxmlformats.org/officeDocument/2006/relationships/slideLayout" Target="../slideLayouts/slideLayout8.xml"/><Relationship Id="rId5" Type="http://schemas.openxmlformats.org/officeDocument/2006/relationships/image" Target="../media/image3.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hyperlink" Target="https://www.researchgate.net/publication/263458512_Qualitative_diaries_uncovering_the_complexities_of_work-life_decision-making"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1.emf"/></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onlinelibrary.wiley.com/doi/pdf/10.1111/joop.12132"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hyperlink" Target="http://www.scc.lancs.ac.uk/research/projects/DBS/research-studies/video-diaries-interviews/"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notesSlide" Target="../notesSlides/notesSlide26.xml"/><Relationship Id="rId1" Type="http://schemas.openxmlformats.org/officeDocument/2006/relationships/slideLayout" Target="../slideLayouts/slideLayout8.xml"/><Relationship Id="rId5" Type="http://schemas.openxmlformats.org/officeDocument/2006/relationships/image" Target="../media/image3.pn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23.emf"/></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microsoft.com/office/2017/06/relationships/model3d" Target="../media/model3d2.glb"/><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82620" y="1196503"/>
            <a:ext cx="8826759" cy="3411492"/>
          </a:xfrm>
        </p:spPr>
        <p:txBody>
          <a:bodyPr anchor="ctr">
            <a:normAutofit/>
          </a:bodyPr>
          <a:lstStyle/>
          <a:p>
            <a:r>
              <a:rPr lang="en-GB" sz="4800" dirty="0"/>
              <a:t>Qualitative Diary Methods</a:t>
            </a:r>
            <a:br>
              <a:rPr lang="en-GB" dirty="0"/>
            </a:br>
            <a:br>
              <a:rPr lang="en-GB" dirty="0"/>
            </a:br>
            <a:r>
              <a:rPr lang="en-GB" sz="2000" dirty="0"/>
              <a:t>University of Liverpool Management School</a:t>
            </a:r>
            <a:endParaRPr lang="en-GB" dirty="0"/>
          </a:p>
        </p:txBody>
      </p:sp>
      <p:sp>
        <p:nvSpPr>
          <p:cNvPr id="3" name="Content Placeholder 2"/>
          <p:cNvSpPr>
            <a:spLocks noGrp="1"/>
          </p:cNvSpPr>
          <p:nvPr>
            <p:ph type="subTitle" idx="1"/>
          </p:nvPr>
        </p:nvSpPr>
        <p:spPr>
          <a:xfrm>
            <a:off x="230064" y="5208096"/>
            <a:ext cx="5801734" cy="1291739"/>
          </a:xfrm>
        </p:spPr>
        <p:txBody>
          <a:bodyPr>
            <a:normAutofit fontScale="62500" lnSpcReduction="20000"/>
          </a:bodyPr>
          <a:lstStyle/>
          <a:p>
            <a:pPr algn="l"/>
            <a:r>
              <a:rPr lang="en-GB" sz="3800" b="1" dirty="0">
                <a:solidFill>
                  <a:schemeClr val="bg2"/>
                </a:solidFill>
              </a:rPr>
              <a:t>Dr Laura Radcliffe</a:t>
            </a:r>
          </a:p>
          <a:p>
            <a:pPr algn="l"/>
            <a:r>
              <a:rPr lang="en-GB" sz="3800" b="1" dirty="0">
                <a:solidFill>
                  <a:schemeClr val="bg2"/>
                </a:solidFill>
                <a:hlinkClick r:id="rId3">
                  <a:extLst>
                    <a:ext uri="{A12FA001-AC4F-418D-AE19-62706E023703}">
                      <ahyp:hlinkClr xmlns:ahyp="http://schemas.microsoft.com/office/drawing/2018/hyperlinkcolor" val="tx"/>
                    </a:ext>
                  </a:extLst>
                </a:hlinkClick>
              </a:rPr>
              <a:t>L.Radcliffe@Liverpool.ac.uk</a:t>
            </a:r>
            <a:endParaRPr lang="en-GB" sz="3800" b="1" dirty="0">
              <a:solidFill>
                <a:schemeClr val="bg2"/>
              </a:solidFill>
            </a:endParaRPr>
          </a:p>
          <a:p>
            <a:pPr algn="l"/>
            <a:r>
              <a:rPr lang="en-GB" sz="3800" b="1" dirty="0">
                <a:solidFill>
                  <a:schemeClr val="bg2"/>
                </a:solidFill>
                <a:hlinkClick r:id="rId3">
                  <a:extLst>
                    <a:ext uri="{A12FA001-AC4F-418D-AE19-62706E023703}">
                      <ahyp:hlinkClr xmlns:ahyp="http://schemas.microsoft.com/office/drawing/2018/hyperlinkcolor" val="tx"/>
                    </a:ext>
                  </a:extLst>
                </a:hlinkClick>
              </a:rPr>
              <a:t>Twitter @LauraSue888</a:t>
            </a:r>
          </a:p>
          <a:p>
            <a:endParaRPr lang="en-GB" sz="3000" dirty="0">
              <a:solidFill>
                <a:schemeClr val="accent3">
                  <a:lumMod val="60000"/>
                  <a:lumOff val="40000"/>
                </a:schemeClr>
              </a:solidFill>
              <a:hlinkClick r:id="rId3">
                <a:extLst>
                  <a:ext uri="{A12FA001-AC4F-418D-AE19-62706E023703}">
                    <ahyp:hlinkClr xmlns:ahyp="http://schemas.microsoft.com/office/drawing/2018/hyperlinkcolor" val="tx"/>
                  </a:ext>
                </a:extLst>
              </a:hlinkClick>
            </a:endParaRPr>
          </a:p>
          <a:p>
            <a:endParaRPr lang="en-GB" sz="2400" dirty="0">
              <a:solidFill>
                <a:schemeClr val="accent3">
                  <a:lumMod val="60000"/>
                  <a:lumOff val="40000"/>
                </a:schemeClr>
              </a:solidFill>
            </a:endParaRPr>
          </a:p>
          <a:p>
            <a:endParaRPr lang="en-GB" sz="2400" dirty="0">
              <a:solidFill>
                <a:schemeClr val="accent3">
                  <a:lumMod val="60000"/>
                  <a:lumOff val="40000"/>
                </a:schemeClr>
              </a:solidFill>
            </a:endParaRPr>
          </a:p>
          <a:p>
            <a:endParaRPr lang="en-GB" sz="2400" dirty="0">
              <a:solidFill>
                <a:schemeClr val="accent3">
                  <a:lumMod val="60000"/>
                  <a:lumOff val="40000"/>
                </a:schemeClr>
              </a:solidFill>
            </a:endParaRPr>
          </a:p>
          <a:p>
            <a:endParaRPr sz="2400" dirty="0">
              <a:solidFill>
                <a:srgbClr val="212121"/>
              </a:solidFill>
            </a:endParaRPr>
          </a:p>
        </p:txBody>
      </p:sp>
      <p:pic>
        <p:nvPicPr>
          <p:cNvPr id="12" name="Picture 11" descr="C:\Users\anneke91\AppData\Local\Microsoft\Windows\INetCache\Content.MSO\563E8FE1.tmp">
            <a:extLst>
              <a:ext uri="{FF2B5EF4-FFF2-40B4-BE49-F238E27FC236}">
                <a16:creationId xmlns:a16="http://schemas.microsoft.com/office/drawing/2014/main" id="{E0F7AC62-378E-43F1-B925-519F6BD9EA3F}"/>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9346354" y="79749"/>
            <a:ext cx="2484334" cy="798084"/>
          </a:xfrm>
          <a:prstGeom prst="rect">
            <a:avLst/>
          </a:prstGeom>
          <a:noFill/>
          <a:ln>
            <a:noFill/>
          </a:ln>
        </p:spPr>
      </p:pic>
      <p:pic>
        <p:nvPicPr>
          <p:cNvPr id="10" name="Picture 9">
            <a:extLst>
              <a:ext uri="{FF2B5EF4-FFF2-40B4-BE49-F238E27FC236}">
                <a16:creationId xmlns:a16="http://schemas.microsoft.com/office/drawing/2014/main" id="{696415A7-B492-44F0-93FE-25A8D3A07D0F}"/>
              </a:ext>
            </a:extLst>
          </p:cNvPr>
          <p:cNvPicPr/>
          <p:nvPr/>
        </p:nvPicPr>
        <p:blipFill>
          <a:blip r:embed="rId5">
            <a:extLst>
              <a:ext uri="{28A0092B-C50C-407E-A947-70E740481C1C}">
                <a14:useLocalDpi xmlns:a14="http://schemas.microsoft.com/office/drawing/2010/main" val="0"/>
              </a:ext>
            </a:extLst>
          </a:blip>
          <a:stretch>
            <a:fillRect/>
          </a:stretch>
        </p:blipFill>
        <p:spPr>
          <a:xfrm>
            <a:off x="361312" y="79749"/>
            <a:ext cx="3223895" cy="928370"/>
          </a:xfrm>
          <a:prstGeom prst="rect">
            <a:avLst/>
          </a:prstGeom>
        </p:spPr>
      </p:pic>
      <p:sp>
        <p:nvSpPr>
          <p:cNvPr id="5" name="TextBox 4">
            <a:extLst>
              <a:ext uri="{FF2B5EF4-FFF2-40B4-BE49-F238E27FC236}">
                <a16:creationId xmlns:a16="http://schemas.microsoft.com/office/drawing/2014/main" id="{C15ED353-2793-49F6-8D98-F00807279F26}"/>
              </a:ext>
            </a:extLst>
          </p:cNvPr>
          <p:cNvSpPr txBox="1"/>
          <p:nvPr/>
        </p:nvSpPr>
        <p:spPr>
          <a:xfrm>
            <a:off x="7541433" y="5208096"/>
            <a:ext cx="4420503" cy="1477328"/>
          </a:xfrm>
          <a:prstGeom prst="rect">
            <a:avLst/>
          </a:prstGeom>
          <a:noFill/>
        </p:spPr>
        <p:txBody>
          <a:bodyPr wrap="square" rtlCol="0">
            <a:spAutoFit/>
          </a:bodyPr>
          <a:lstStyle/>
          <a:p>
            <a:pPr algn="r"/>
            <a:r>
              <a:rPr lang="en-GB" sz="2400" b="1" dirty="0">
                <a:solidFill>
                  <a:schemeClr val="bg2"/>
                </a:solidFill>
              </a:rPr>
              <a:t>Dr Leighann Spencer </a:t>
            </a:r>
            <a:r>
              <a:rPr lang="en-GB" sz="2400" b="1" dirty="0">
                <a:solidFill>
                  <a:schemeClr val="bg2"/>
                </a:solidFill>
                <a:hlinkClick r:id="rId6">
                  <a:extLst>
                    <a:ext uri="{A12FA001-AC4F-418D-AE19-62706E023703}">
                      <ahyp:hlinkClr xmlns:ahyp="http://schemas.microsoft.com/office/drawing/2018/hyperlinkcolor" val="tx"/>
                    </a:ext>
                  </a:extLst>
                </a:hlinkClick>
              </a:rPr>
              <a:t>LSpencer@liverpool.ac.uk</a:t>
            </a:r>
            <a:endParaRPr lang="en-GB" sz="2400" b="1" dirty="0">
              <a:solidFill>
                <a:schemeClr val="bg2"/>
              </a:solidFill>
            </a:endParaRPr>
          </a:p>
          <a:p>
            <a:pPr algn="r"/>
            <a:r>
              <a:rPr lang="en-GB" sz="2400" b="1" dirty="0">
                <a:solidFill>
                  <a:schemeClr val="bg2"/>
                </a:solidFill>
              </a:rPr>
              <a:t>@</a:t>
            </a:r>
            <a:r>
              <a:rPr lang="en-GB" sz="2400" b="1" dirty="0" err="1">
                <a:solidFill>
                  <a:schemeClr val="bg2"/>
                </a:solidFill>
              </a:rPr>
              <a:t>SpencerLeighann</a:t>
            </a:r>
            <a:endParaRPr lang="en-GB" sz="2400" b="1" dirty="0">
              <a:solidFill>
                <a:schemeClr val="bg2"/>
              </a:solidFill>
            </a:endParaRPr>
          </a:p>
          <a:p>
            <a:endParaRPr lang="en-GB" dirty="0"/>
          </a:p>
        </p:txBody>
      </p:sp>
    </p:spTree>
    <p:extLst>
      <p:ext uri="{BB962C8B-B14F-4D97-AF65-F5344CB8AC3E}">
        <p14:creationId xmlns:p14="http://schemas.microsoft.com/office/powerpoint/2010/main" val="36384467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4663" y="1061760"/>
            <a:ext cx="4238078" cy="4946003"/>
          </a:xfrm>
        </p:spPr>
        <p:txBody>
          <a:bodyPr>
            <a:normAutofit/>
          </a:bodyPr>
          <a:lstStyle/>
          <a:p>
            <a:r>
              <a:rPr lang="en-GB" sz="3600" dirty="0">
                <a:solidFill>
                  <a:schemeClr val="tx1"/>
                </a:solidFill>
              </a:rPr>
              <a:t>An Introduction to Diary Methods</a:t>
            </a:r>
          </a:p>
        </p:txBody>
      </p:sp>
      <p:sp>
        <p:nvSpPr>
          <p:cNvPr id="3" name="Content Placeholder 2"/>
          <p:cNvSpPr>
            <a:spLocks noGrp="1"/>
          </p:cNvSpPr>
          <p:nvPr>
            <p:ph idx="1"/>
          </p:nvPr>
        </p:nvSpPr>
        <p:spPr>
          <a:xfrm>
            <a:off x="5190186" y="954756"/>
            <a:ext cx="6527151" cy="5775726"/>
          </a:xfrm>
        </p:spPr>
        <p:txBody>
          <a:bodyPr anchor="ctr">
            <a:normAutofit/>
          </a:bodyPr>
          <a:lstStyle/>
          <a:p>
            <a:r>
              <a:rPr lang="en-GB" sz="2000" dirty="0"/>
              <a:t>Diaries – a familiar tool in daily life</a:t>
            </a:r>
          </a:p>
          <a:p>
            <a:r>
              <a:rPr lang="en-GB" sz="2000" dirty="0"/>
              <a:t>Researcher Diaries- personal reflective journals maintained throughout the research process</a:t>
            </a:r>
          </a:p>
          <a:p>
            <a:r>
              <a:rPr lang="en-GB" sz="2000" dirty="0"/>
              <a:t>Increasing critiques of cross-sectional research from editorial boards of leading journals (e.g. JOB, JOOP) – QDM’s offer a ‘qualitative twin’ to ESM, Quant diary studies </a:t>
            </a:r>
          </a:p>
          <a:p>
            <a:endParaRPr lang="en-GB" sz="2000" dirty="0"/>
          </a:p>
          <a:p>
            <a:r>
              <a:rPr lang="en-GB" sz="2000" b="1" dirty="0"/>
              <a:t>Qualitative Diary Methods (QDMs) </a:t>
            </a:r>
            <a:r>
              <a:rPr lang="en-GB" sz="2000" dirty="0"/>
              <a:t>- research methods that collect qualitative information over a period of time by asking participants to record entries about their every day lives. </a:t>
            </a:r>
          </a:p>
          <a:p>
            <a:r>
              <a:rPr lang="en-GB" sz="2000" dirty="0"/>
              <a:t>Qualitative diaries as multi-modal with many creative possibilities</a:t>
            </a:r>
          </a:p>
          <a:p>
            <a:r>
              <a:rPr lang="en-GB" sz="2000" dirty="0"/>
              <a:t>Recognised as valuable but neglected part of researcher’s toolkit</a:t>
            </a:r>
          </a:p>
          <a:p>
            <a:endParaRPr lang="en-GB" dirty="0"/>
          </a:p>
          <a:p>
            <a:endParaRPr dirty="0">
              <a:solidFill>
                <a:srgbClr val="212121"/>
              </a:solidFill>
            </a:endParaRPr>
          </a:p>
        </p:txBody>
      </p:sp>
    </p:spTree>
    <p:extLst>
      <p:ext uri="{BB962C8B-B14F-4D97-AF65-F5344CB8AC3E}">
        <p14:creationId xmlns:p14="http://schemas.microsoft.com/office/powerpoint/2010/main" val="2004451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en-US" sz="3000">
                <a:solidFill>
                  <a:srgbClr val="FFFFFF"/>
                </a:solidFill>
              </a:rPr>
              <a:t>Why use QDMs?</a:t>
            </a:r>
          </a:p>
        </p:txBody>
      </p:sp>
      <p:sp>
        <p:nvSpPr>
          <p:cNvPr id="3" name="Content Placeholder 2"/>
          <p:cNvSpPr>
            <a:spLocks noGrp="1"/>
          </p:cNvSpPr>
          <p:nvPr>
            <p:ph idx="1"/>
          </p:nvPr>
        </p:nvSpPr>
        <p:spPr>
          <a:xfrm>
            <a:off x="5016843" y="280087"/>
            <a:ext cx="6796216" cy="6376086"/>
          </a:xfrm>
        </p:spPr>
        <p:txBody>
          <a:bodyPr anchor="ctr">
            <a:normAutofit/>
          </a:bodyPr>
          <a:lstStyle/>
          <a:p>
            <a:pPr>
              <a:lnSpc>
                <a:spcPct val="90000"/>
              </a:lnSpc>
            </a:pPr>
            <a:r>
              <a:rPr lang="en-GB" sz="2000" b="1" dirty="0"/>
              <a:t>Avoid (or greatly reduce) retrospection</a:t>
            </a:r>
          </a:p>
          <a:p>
            <a:pPr lvl="1">
              <a:lnSpc>
                <a:spcPct val="90000"/>
              </a:lnSpc>
            </a:pPr>
            <a:r>
              <a:rPr lang="en-GB" sz="2000" dirty="0"/>
              <a:t>Capture the specifics of events/experiences/processes</a:t>
            </a:r>
          </a:p>
          <a:p>
            <a:pPr lvl="2">
              <a:lnSpc>
                <a:spcPct val="90000"/>
              </a:lnSpc>
            </a:pPr>
            <a:r>
              <a:rPr lang="en-GB" sz="2000" dirty="0"/>
              <a:t>Enables us to uncover new insight into connections between phenomena (e.g. events/actions/feelings)</a:t>
            </a:r>
          </a:p>
          <a:p>
            <a:pPr lvl="2">
              <a:lnSpc>
                <a:spcPct val="90000"/>
              </a:lnSpc>
            </a:pPr>
            <a:endParaRPr lang="en-GB" sz="2000" dirty="0"/>
          </a:p>
          <a:p>
            <a:pPr>
              <a:lnSpc>
                <a:spcPct val="90000"/>
              </a:lnSpc>
            </a:pPr>
            <a:r>
              <a:rPr lang="en-GB" sz="2000" b="1" dirty="0"/>
              <a:t>Enable more dynamic research </a:t>
            </a:r>
            <a:r>
              <a:rPr lang="en-GB" sz="2000" dirty="0"/>
              <a:t>– insight into how phenomena evolve over time highlighting daily changes missed by retrospective methods (within person comparison)</a:t>
            </a:r>
          </a:p>
          <a:p>
            <a:pPr lvl="1">
              <a:lnSpc>
                <a:spcPct val="90000"/>
              </a:lnSpc>
            </a:pPr>
            <a:r>
              <a:rPr lang="en-GB" sz="2000" dirty="0"/>
              <a:t>Same day, different experience? (potential for daily between person comparison)</a:t>
            </a:r>
          </a:p>
          <a:p>
            <a:pPr lvl="1">
              <a:lnSpc>
                <a:spcPct val="90000"/>
              </a:lnSpc>
            </a:pPr>
            <a:endParaRPr lang="en-GB" sz="2000" dirty="0"/>
          </a:p>
          <a:p>
            <a:pPr>
              <a:lnSpc>
                <a:spcPct val="90000"/>
              </a:lnSpc>
            </a:pPr>
            <a:r>
              <a:rPr lang="en-GB" sz="2000" dirty="0"/>
              <a:t>Encourages a more </a:t>
            </a:r>
            <a:r>
              <a:rPr lang="en-GB" sz="2000" b="1" dirty="0"/>
              <a:t>participant-led </a:t>
            </a:r>
            <a:r>
              <a:rPr lang="en-GB" sz="2000" dirty="0"/>
              <a:t>approach - positive impact on the power relationship between researchers and the researched </a:t>
            </a:r>
          </a:p>
          <a:p>
            <a:pPr>
              <a:lnSpc>
                <a:spcPct val="90000"/>
              </a:lnSpc>
            </a:pPr>
            <a:r>
              <a:rPr lang="en-GB" sz="2000" dirty="0"/>
              <a:t>Increased </a:t>
            </a:r>
            <a:r>
              <a:rPr lang="en-GB" sz="2000" b="1" dirty="0"/>
              <a:t>participant self-analysis &amp; reflexivity</a:t>
            </a:r>
            <a:endParaRPr lang="en-GB" sz="1400" dirty="0"/>
          </a:p>
        </p:txBody>
      </p:sp>
    </p:spTree>
    <p:extLst>
      <p:ext uri="{BB962C8B-B14F-4D97-AF65-F5344CB8AC3E}">
        <p14:creationId xmlns:p14="http://schemas.microsoft.com/office/powerpoint/2010/main" val="649772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fade">
                                      <p:cBhvr>
                                        <p:cTn id="31"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52108" y="954756"/>
            <a:ext cx="3668530" cy="4946003"/>
          </a:xfrm>
        </p:spPr>
        <p:txBody>
          <a:bodyPr>
            <a:normAutofit/>
          </a:bodyPr>
          <a:lstStyle/>
          <a:p>
            <a:r>
              <a:rPr lang="en-GB" sz="3600" dirty="0">
                <a:solidFill>
                  <a:schemeClr val="tx1"/>
                </a:solidFill>
              </a:rPr>
              <a:t>So…Should I use QDMs?</a:t>
            </a:r>
            <a:endParaRPr lang="en-US" sz="3600" dirty="0">
              <a:solidFill>
                <a:schemeClr val="tx1"/>
              </a:solidFill>
            </a:endParaRPr>
          </a:p>
        </p:txBody>
      </p:sp>
      <p:sp>
        <p:nvSpPr>
          <p:cNvPr id="3" name="Content Placeholder 2"/>
          <p:cNvSpPr>
            <a:spLocks noGrp="1"/>
          </p:cNvSpPr>
          <p:nvPr>
            <p:ph idx="1"/>
          </p:nvPr>
        </p:nvSpPr>
        <p:spPr>
          <a:xfrm>
            <a:off x="5140934" y="726473"/>
            <a:ext cx="6576403" cy="5743977"/>
          </a:xfrm>
        </p:spPr>
        <p:txBody>
          <a:bodyPr anchor="ctr">
            <a:normAutofit lnSpcReduction="10000"/>
          </a:bodyPr>
          <a:lstStyle/>
          <a:p>
            <a:pPr marL="0" indent="0">
              <a:buNone/>
            </a:pPr>
            <a:r>
              <a:rPr lang="en-GB" sz="2000" dirty="0">
                <a:solidFill>
                  <a:schemeClr val="tx1"/>
                </a:solidFill>
              </a:rPr>
              <a:t>In relation to your research questions and research aims ask yourself the following questions:</a:t>
            </a:r>
          </a:p>
          <a:p>
            <a:pPr marL="0" indent="0">
              <a:buNone/>
            </a:pPr>
            <a:endParaRPr lang="en-GB" sz="2000" dirty="0">
              <a:solidFill>
                <a:schemeClr val="tx1"/>
              </a:solidFill>
            </a:endParaRPr>
          </a:p>
          <a:p>
            <a:r>
              <a:rPr lang="en-GB" sz="2000" b="1" dirty="0">
                <a:solidFill>
                  <a:schemeClr val="tx1"/>
                </a:solidFill>
              </a:rPr>
              <a:t>Is it important to capture an event or experience </a:t>
            </a:r>
            <a:r>
              <a:rPr lang="en-GB" sz="2000" b="1" i="1" dirty="0">
                <a:solidFill>
                  <a:schemeClr val="tx1"/>
                </a:solidFill>
              </a:rPr>
              <a:t>in the moment</a:t>
            </a:r>
            <a:r>
              <a:rPr lang="en-GB" sz="2000" b="1" dirty="0">
                <a:solidFill>
                  <a:schemeClr val="tx1"/>
                </a:solidFill>
              </a:rPr>
              <a:t>? </a:t>
            </a:r>
          </a:p>
          <a:p>
            <a:pPr lvl="1"/>
            <a:r>
              <a:rPr lang="en-GB" sz="1800" dirty="0">
                <a:solidFill>
                  <a:schemeClr val="tx1"/>
                </a:solidFill>
              </a:rPr>
              <a:t>Are the specific details of an event or experience important &amp; would they be lost using more retrospective techniques (e.g. capturing the ‘mundane’, micro-practices, routines) ?</a:t>
            </a:r>
          </a:p>
          <a:p>
            <a:pPr marL="228600" lvl="1" indent="0">
              <a:buNone/>
            </a:pPr>
            <a:endParaRPr lang="en-GB" sz="1800" dirty="0">
              <a:solidFill>
                <a:schemeClr val="tx1"/>
              </a:solidFill>
            </a:endParaRPr>
          </a:p>
          <a:p>
            <a:r>
              <a:rPr lang="en-GB" sz="2000" b="1" dirty="0">
                <a:solidFill>
                  <a:schemeClr val="tx1"/>
                </a:solidFill>
              </a:rPr>
              <a:t>Is it important to consider temporality or how the phenomena you are studying might change over time?</a:t>
            </a:r>
          </a:p>
          <a:p>
            <a:pPr lvl="1"/>
            <a:r>
              <a:rPr lang="en-GB" sz="1800" dirty="0">
                <a:solidFill>
                  <a:schemeClr val="tx1"/>
                </a:solidFill>
              </a:rPr>
              <a:t>Are you exploring issues that are likely to result in change or are participants in a period of transition?</a:t>
            </a:r>
          </a:p>
          <a:p>
            <a:pPr lvl="1"/>
            <a:r>
              <a:rPr lang="en-GB" sz="1800" dirty="0">
                <a:solidFill>
                  <a:schemeClr val="tx1"/>
                </a:solidFill>
              </a:rPr>
              <a:t>Do you need to capture within person change? Does the phenomenon being studied and its immediate effects occur within subjects?</a:t>
            </a:r>
          </a:p>
          <a:p>
            <a:endParaRPr dirty="0">
              <a:solidFill>
                <a:srgbClr val="212121"/>
              </a:solidFill>
            </a:endParaRPr>
          </a:p>
        </p:txBody>
      </p:sp>
    </p:spTree>
    <p:extLst>
      <p:ext uri="{BB962C8B-B14F-4D97-AF65-F5344CB8AC3E}">
        <p14:creationId xmlns:p14="http://schemas.microsoft.com/office/powerpoint/2010/main" val="680372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Effect transition="in" filter="fade">
                                      <p:cBhvr>
                                        <p:cTn id="23" dur="500"/>
                                        <p:tgtEl>
                                          <p:spTgt spid="3">
                                            <p:txEl>
                                              <p:pRg st="7" end="7"/>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98236" y="954756"/>
            <a:ext cx="3983492" cy="4946003"/>
          </a:xfrm>
        </p:spPr>
        <p:txBody>
          <a:bodyPr>
            <a:normAutofit/>
          </a:bodyPr>
          <a:lstStyle/>
          <a:p>
            <a:r>
              <a:rPr lang="en-US" sz="3600" dirty="0">
                <a:solidFill>
                  <a:schemeClr val="tx1"/>
                </a:solidFill>
              </a:rPr>
              <a:t>Qualitative Diaries: </a:t>
            </a:r>
            <a:r>
              <a:rPr lang="en-US" sz="3600" b="1" dirty="0">
                <a:solidFill>
                  <a:srgbClr val="FF0000"/>
                </a:solidFill>
              </a:rPr>
              <a:t>Challenges</a:t>
            </a:r>
          </a:p>
        </p:txBody>
      </p:sp>
      <p:sp>
        <p:nvSpPr>
          <p:cNvPr id="3" name="Content Placeholder 2"/>
          <p:cNvSpPr>
            <a:spLocks noGrp="1"/>
          </p:cNvSpPr>
          <p:nvPr>
            <p:ph idx="1"/>
          </p:nvPr>
        </p:nvSpPr>
        <p:spPr>
          <a:xfrm>
            <a:off x="5272676" y="307629"/>
            <a:ext cx="6321088" cy="6060220"/>
          </a:xfrm>
        </p:spPr>
        <p:txBody>
          <a:bodyPr anchor="ctr">
            <a:normAutofit/>
          </a:bodyPr>
          <a:lstStyle/>
          <a:p>
            <a:pPr>
              <a:lnSpc>
                <a:spcPct val="110000"/>
              </a:lnSpc>
            </a:pPr>
            <a:endParaRPr lang="en-GB" dirty="0"/>
          </a:p>
          <a:p>
            <a:pPr>
              <a:lnSpc>
                <a:spcPct val="110000"/>
              </a:lnSpc>
            </a:pPr>
            <a:r>
              <a:rPr lang="en-GB" sz="2000" dirty="0"/>
              <a:t>Sampling and recruiting - Acquiring and maintaining participant commitment</a:t>
            </a:r>
          </a:p>
          <a:p>
            <a:pPr marL="0" indent="0">
              <a:lnSpc>
                <a:spcPct val="110000"/>
              </a:lnSpc>
              <a:buNone/>
            </a:pPr>
            <a:endParaRPr lang="en-GB" sz="2000" dirty="0"/>
          </a:p>
          <a:p>
            <a:pPr>
              <a:lnSpc>
                <a:spcPct val="110000"/>
              </a:lnSpc>
            </a:pPr>
            <a:r>
              <a:rPr lang="en-GB" sz="2000" dirty="0"/>
              <a:t>Ensuring effective completion without the presence of the researcher (potential data loss/ lack of depth)</a:t>
            </a:r>
          </a:p>
          <a:p>
            <a:pPr marL="0" indent="0">
              <a:lnSpc>
                <a:spcPct val="110000"/>
              </a:lnSpc>
              <a:buNone/>
            </a:pPr>
            <a:endParaRPr lang="en-GB" sz="2000" dirty="0"/>
          </a:p>
          <a:p>
            <a:pPr>
              <a:lnSpc>
                <a:spcPct val="110000"/>
              </a:lnSpc>
            </a:pPr>
            <a:r>
              <a:rPr lang="en-GB" sz="2000" dirty="0"/>
              <a:t>Returning the diaries and timely analysis</a:t>
            </a:r>
          </a:p>
          <a:p>
            <a:pPr marL="0" indent="0">
              <a:lnSpc>
                <a:spcPct val="110000"/>
              </a:lnSpc>
              <a:buNone/>
            </a:pPr>
            <a:endParaRPr lang="en-GB" sz="2000" dirty="0"/>
          </a:p>
          <a:p>
            <a:pPr>
              <a:lnSpc>
                <a:spcPct val="110000"/>
              </a:lnSpc>
            </a:pPr>
            <a:r>
              <a:rPr lang="en-GB" sz="2000" dirty="0"/>
              <a:t>Being prepared for participant reflexivity &amp; emotion (see Cassell, Radcliffe &amp; Malik, 2019; Gatrell, 2009)</a:t>
            </a:r>
          </a:p>
          <a:p>
            <a:endParaRPr lang="en-GB" dirty="0">
              <a:solidFill>
                <a:srgbClr val="212121"/>
              </a:solidFill>
            </a:endParaRPr>
          </a:p>
        </p:txBody>
      </p:sp>
    </p:spTree>
    <p:extLst>
      <p:ext uri="{BB962C8B-B14F-4D97-AF65-F5344CB8AC3E}">
        <p14:creationId xmlns:p14="http://schemas.microsoft.com/office/powerpoint/2010/main" val="1696434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16692" y="954756"/>
            <a:ext cx="4302780" cy="4946003"/>
          </a:xfrm>
        </p:spPr>
        <p:txBody>
          <a:bodyPr>
            <a:normAutofit/>
          </a:bodyPr>
          <a:lstStyle/>
          <a:p>
            <a:r>
              <a:rPr lang="en-US" sz="2800" b="1" dirty="0">
                <a:solidFill>
                  <a:schemeClr val="tx1"/>
                </a:solidFill>
              </a:rPr>
              <a:t>Practical considerations</a:t>
            </a:r>
            <a:r>
              <a:rPr lang="en-US" sz="2800" b="1" cap="all" dirty="0">
                <a:ln>
                  <a:noFill/>
                </a:ln>
                <a:solidFill>
                  <a:schemeClr val="tx1"/>
                </a:solidFill>
              </a:rPr>
              <a:t>:</a:t>
            </a:r>
            <a:br>
              <a:rPr lang="en-US" sz="2400" cap="all" dirty="0">
                <a:ln>
                  <a:noFill/>
                </a:ln>
                <a:solidFill>
                  <a:schemeClr val="tx1"/>
                </a:solidFill>
              </a:rPr>
            </a:br>
            <a:r>
              <a:rPr lang="en-US" sz="2800" i="1" dirty="0">
                <a:solidFill>
                  <a:srgbClr val="00B050"/>
                </a:solidFill>
              </a:rPr>
              <a:t>Gaining &amp; Retaining Participant Engagement</a:t>
            </a:r>
            <a:endParaRPr lang="en-US" sz="3600" dirty="0">
              <a:solidFill>
                <a:srgbClr val="00B050"/>
              </a:solidFill>
              <a:latin typeface="+mn-lt"/>
            </a:endParaRPr>
          </a:p>
        </p:txBody>
      </p:sp>
      <p:sp>
        <p:nvSpPr>
          <p:cNvPr id="3" name="Content Placeholder 2"/>
          <p:cNvSpPr>
            <a:spLocks noGrp="1"/>
          </p:cNvSpPr>
          <p:nvPr>
            <p:ph idx="1"/>
          </p:nvPr>
        </p:nvSpPr>
        <p:spPr>
          <a:xfrm>
            <a:off x="5439880" y="551461"/>
            <a:ext cx="5953630" cy="5752592"/>
          </a:xfrm>
        </p:spPr>
        <p:txBody>
          <a:bodyPr anchor="ctr">
            <a:normAutofit/>
          </a:bodyPr>
          <a:lstStyle/>
          <a:p>
            <a:pPr>
              <a:lnSpc>
                <a:spcPct val="110000"/>
              </a:lnSpc>
            </a:pPr>
            <a:r>
              <a:rPr lang="en-GB" sz="2000" dirty="0"/>
              <a:t>Sampling strategies</a:t>
            </a:r>
          </a:p>
          <a:p>
            <a:pPr lvl="1">
              <a:lnSpc>
                <a:spcPct val="110000"/>
              </a:lnSpc>
            </a:pPr>
            <a:r>
              <a:rPr lang="en-GB" sz="1800" dirty="0"/>
              <a:t>Personal connections/ networks (Bolger et al, 2003)</a:t>
            </a:r>
          </a:p>
          <a:p>
            <a:pPr lvl="1">
              <a:lnSpc>
                <a:spcPct val="110000"/>
              </a:lnSpc>
            </a:pPr>
            <a:r>
              <a:rPr lang="en-GB" sz="1800" dirty="0"/>
              <a:t>Snowball sampling (e.g. Saunders, 2012)</a:t>
            </a:r>
          </a:p>
          <a:p>
            <a:pPr lvl="1">
              <a:lnSpc>
                <a:spcPct val="110000"/>
              </a:lnSpc>
            </a:pPr>
            <a:r>
              <a:rPr lang="en-GB" sz="1800" dirty="0"/>
              <a:t>Interviews as a gateway (e.g. Radcliffe, 2013)</a:t>
            </a:r>
          </a:p>
          <a:p>
            <a:pPr marL="457200" lvl="1" indent="0">
              <a:lnSpc>
                <a:spcPct val="110000"/>
              </a:lnSpc>
              <a:buNone/>
            </a:pPr>
            <a:endParaRPr lang="en-GB" sz="1800" dirty="0"/>
          </a:p>
          <a:p>
            <a:pPr>
              <a:lnSpc>
                <a:spcPct val="110000"/>
              </a:lnSpc>
            </a:pPr>
            <a:r>
              <a:rPr lang="en-GB" sz="2000" dirty="0"/>
              <a:t>Length of diary study</a:t>
            </a:r>
          </a:p>
          <a:p>
            <a:pPr marL="0" indent="0">
              <a:lnSpc>
                <a:spcPct val="110000"/>
              </a:lnSpc>
              <a:buNone/>
            </a:pPr>
            <a:endParaRPr lang="en-GB" sz="2000" dirty="0"/>
          </a:p>
          <a:p>
            <a:pPr>
              <a:lnSpc>
                <a:spcPct val="110000"/>
              </a:lnSpc>
            </a:pPr>
            <a:r>
              <a:rPr lang="en-GB" sz="2000" dirty="0"/>
              <a:t>Maintaining contact throughout</a:t>
            </a:r>
          </a:p>
          <a:p>
            <a:pPr marL="0" indent="0">
              <a:lnSpc>
                <a:spcPct val="110000"/>
              </a:lnSpc>
              <a:buNone/>
            </a:pPr>
            <a:r>
              <a:rPr lang="en-GB" sz="1800" i="1" dirty="0"/>
              <a:t>“Personal contact retains participants more so than monetary incentives or dependence upon goodwill towards science” </a:t>
            </a:r>
            <a:r>
              <a:rPr lang="en-GB" sz="1800" dirty="0"/>
              <a:t>(Bolger et al., 2003, p. 595).</a:t>
            </a:r>
          </a:p>
          <a:p>
            <a:pPr lvl="1">
              <a:lnSpc>
                <a:spcPct val="110000"/>
              </a:lnSpc>
            </a:pPr>
            <a:r>
              <a:rPr lang="en-GB" sz="1800" dirty="0"/>
              <a:t>Agree how during pre-interview (Radcliffe, 2018)</a:t>
            </a:r>
          </a:p>
          <a:p>
            <a:endParaRPr dirty="0">
              <a:solidFill>
                <a:srgbClr val="212121"/>
              </a:solidFill>
            </a:endParaRPr>
          </a:p>
        </p:txBody>
      </p:sp>
    </p:spTree>
    <p:extLst>
      <p:ext uri="{BB962C8B-B14F-4D97-AF65-F5344CB8AC3E}">
        <p14:creationId xmlns:p14="http://schemas.microsoft.com/office/powerpoint/2010/main" val="4966635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65740-4D46-4841-B230-984327708A1E}"/>
              </a:ext>
            </a:extLst>
          </p:cNvPr>
          <p:cNvSpPr>
            <a:spLocks noGrp="1"/>
          </p:cNvSpPr>
          <p:nvPr>
            <p:ph type="title"/>
          </p:nvPr>
        </p:nvSpPr>
        <p:spPr>
          <a:xfrm>
            <a:off x="535459" y="954756"/>
            <a:ext cx="4777075" cy="4946003"/>
          </a:xfrm>
        </p:spPr>
        <p:txBody>
          <a:bodyPr>
            <a:normAutofit/>
          </a:bodyPr>
          <a:lstStyle/>
          <a:p>
            <a:r>
              <a:rPr lang="en-US" sz="3200" b="1" dirty="0">
                <a:solidFill>
                  <a:schemeClr val="tx1"/>
                </a:solidFill>
              </a:rPr>
              <a:t>Practical considerations:</a:t>
            </a:r>
            <a:br>
              <a:rPr lang="en-US" sz="3300" i="1" dirty="0">
                <a:solidFill>
                  <a:schemeClr val="tx1"/>
                </a:solidFill>
              </a:rPr>
            </a:br>
            <a:r>
              <a:rPr lang="en-US" sz="3300" i="1" dirty="0">
                <a:solidFill>
                  <a:srgbClr val="0070C0"/>
                </a:solidFill>
              </a:rPr>
              <a:t>Designing your diary study</a:t>
            </a:r>
            <a:endParaRPr lang="en-GB" sz="3300" b="1" dirty="0">
              <a:solidFill>
                <a:srgbClr val="0070C0"/>
              </a:solidFill>
            </a:endParaRPr>
          </a:p>
        </p:txBody>
      </p:sp>
      <p:sp>
        <p:nvSpPr>
          <p:cNvPr id="3" name="Content Placeholder 2">
            <a:extLst>
              <a:ext uri="{FF2B5EF4-FFF2-40B4-BE49-F238E27FC236}">
                <a16:creationId xmlns:a16="http://schemas.microsoft.com/office/drawing/2014/main" id="{FC3D1062-5BD9-449C-9292-C5BBEE819DDF}"/>
              </a:ext>
            </a:extLst>
          </p:cNvPr>
          <p:cNvSpPr>
            <a:spLocks noGrp="1"/>
          </p:cNvSpPr>
          <p:nvPr>
            <p:ph idx="1"/>
          </p:nvPr>
        </p:nvSpPr>
        <p:spPr>
          <a:xfrm>
            <a:off x="5651157" y="205946"/>
            <a:ext cx="5901175" cy="6336521"/>
          </a:xfrm>
        </p:spPr>
        <p:txBody>
          <a:bodyPr anchor="ctr">
            <a:normAutofit/>
          </a:bodyPr>
          <a:lstStyle/>
          <a:p>
            <a:r>
              <a:rPr lang="en-GB" sz="2000" b="1" dirty="0"/>
              <a:t>The diary-interview method </a:t>
            </a:r>
            <a:r>
              <a:rPr lang="en-GB" sz="2000" dirty="0"/>
              <a:t>(Zimmerman &amp; </a:t>
            </a:r>
            <a:r>
              <a:rPr lang="en-GB" sz="2000" dirty="0" err="1"/>
              <a:t>Wieder</a:t>
            </a:r>
            <a:r>
              <a:rPr lang="en-GB" sz="2000" dirty="0"/>
              <a:t>, 1977) </a:t>
            </a:r>
          </a:p>
          <a:p>
            <a:pPr lvl="1"/>
            <a:r>
              <a:rPr lang="en-GB" sz="1800" dirty="0"/>
              <a:t>Pre and post interviews are useful</a:t>
            </a:r>
          </a:p>
          <a:p>
            <a:pPr marL="228600" lvl="1" indent="0">
              <a:buNone/>
            </a:pPr>
            <a:endParaRPr lang="en-GB" sz="1800" dirty="0"/>
          </a:p>
          <a:p>
            <a:r>
              <a:rPr lang="en-GB" sz="2000" b="1" dirty="0"/>
              <a:t>Pre-Interview</a:t>
            </a:r>
          </a:p>
          <a:p>
            <a:pPr lvl="1"/>
            <a:r>
              <a:rPr lang="en-GB" sz="1800" dirty="0"/>
              <a:t>Rapport building</a:t>
            </a:r>
          </a:p>
          <a:p>
            <a:pPr lvl="1"/>
            <a:r>
              <a:rPr lang="en-GB" sz="1800" dirty="0"/>
              <a:t>Explain/discuss diary completion</a:t>
            </a:r>
          </a:p>
          <a:p>
            <a:pPr lvl="1"/>
            <a:r>
              <a:rPr lang="en-GB" sz="1800" dirty="0"/>
              <a:t>Critical indent technique can be useful (Radcliffe, 2013)</a:t>
            </a:r>
          </a:p>
          <a:p>
            <a:pPr marL="228600" lvl="1" indent="0">
              <a:buNone/>
            </a:pPr>
            <a:endParaRPr lang="en-GB" sz="1800" dirty="0"/>
          </a:p>
          <a:p>
            <a:r>
              <a:rPr lang="en-GB" sz="2000" b="1" dirty="0"/>
              <a:t>Post-Interview</a:t>
            </a:r>
          </a:p>
          <a:p>
            <a:pPr lvl="1"/>
            <a:r>
              <a:rPr lang="en-GB" sz="1800" dirty="0"/>
              <a:t>Post-analysis</a:t>
            </a:r>
          </a:p>
          <a:p>
            <a:pPr lvl="1"/>
            <a:r>
              <a:rPr lang="en-GB" sz="1800" dirty="0"/>
              <a:t>Opportunity to seek further detail/ clarification</a:t>
            </a:r>
          </a:p>
          <a:p>
            <a:pPr lvl="1"/>
            <a:r>
              <a:rPr lang="en-GB" sz="1800" dirty="0"/>
              <a:t>Space for participant reflection – how did they find keeping the diaries?</a:t>
            </a:r>
          </a:p>
          <a:p>
            <a:endParaRPr lang="en-GB" dirty="0">
              <a:solidFill>
                <a:srgbClr val="212121"/>
              </a:solidFill>
            </a:endParaRPr>
          </a:p>
        </p:txBody>
      </p:sp>
    </p:spTree>
    <p:extLst>
      <p:ext uri="{BB962C8B-B14F-4D97-AF65-F5344CB8AC3E}">
        <p14:creationId xmlns:p14="http://schemas.microsoft.com/office/powerpoint/2010/main" val="3545302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fade">
                                      <p:cBhvr>
                                        <p:cTn id="29" dur="500"/>
                                        <p:tgtEl>
                                          <p:spTgt spid="3">
                                            <p:txEl>
                                              <p:pRg st="8" end="8"/>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fade">
                                      <p:cBhvr>
                                        <p:cTn id="32" dur="500"/>
                                        <p:tgtEl>
                                          <p:spTgt spid="3">
                                            <p:txEl>
                                              <p:pRg st="9" end="9"/>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Effect transition="in" filter="fade">
                                      <p:cBhvr>
                                        <p:cTn id="35" dur="500"/>
                                        <p:tgtEl>
                                          <p:spTgt spid="3">
                                            <p:txEl>
                                              <p:pRg st="10" end="10"/>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animEffect transition="in" filter="fade">
                                      <p:cBhvr>
                                        <p:cTn id="38"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9DAFC-4AFE-4B63-8723-2ACC9242ABCB}"/>
              </a:ext>
            </a:extLst>
          </p:cNvPr>
          <p:cNvSpPr>
            <a:spLocks noGrp="1"/>
          </p:cNvSpPr>
          <p:nvPr>
            <p:ph type="title"/>
          </p:nvPr>
        </p:nvSpPr>
        <p:spPr>
          <a:xfrm>
            <a:off x="804672" y="1536970"/>
            <a:ext cx="4486656" cy="1848355"/>
          </a:xfrm>
        </p:spPr>
        <p:txBody>
          <a:bodyPr vert="horz" lIns="91440" tIns="45720" rIns="91440" bIns="45720" rtlCol="0" anchor="ctr">
            <a:normAutofit/>
          </a:bodyPr>
          <a:lstStyle/>
          <a:p>
            <a:r>
              <a:rPr lang="en-US" sz="3100" b="1" dirty="0">
                <a:solidFill>
                  <a:srgbClr val="262626"/>
                </a:solidFill>
              </a:rPr>
              <a:t>Practical considerations:</a:t>
            </a:r>
            <a:r>
              <a:rPr lang="en-US" sz="3100" b="1" i="1" dirty="0">
                <a:solidFill>
                  <a:srgbClr val="262626"/>
                </a:solidFill>
              </a:rPr>
              <a:t> </a:t>
            </a:r>
            <a:r>
              <a:rPr lang="en-US" sz="3100" i="1" dirty="0">
                <a:solidFill>
                  <a:srgbClr val="0070C0"/>
                </a:solidFill>
              </a:rPr>
              <a:t>Designing your diary study</a:t>
            </a:r>
            <a:endParaRPr lang="en-US" sz="3100" dirty="0">
              <a:solidFill>
                <a:srgbClr val="0070C0"/>
              </a:solidFill>
            </a:endParaRPr>
          </a:p>
        </p:txBody>
      </p:sp>
      <p:graphicFrame>
        <p:nvGraphicFramePr>
          <p:cNvPr id="5" name="Content Placeholder 2">
            <a:extLst>
              <a:ext uri="{FF2B5EF4-FFF2-40B4-BE49-F238E27FC236}">
                <a16:creationId xmlns:a16="http://schemas.microsoft.com/office/drawing/2014/main" id="{420FE04D-58E4-463F-9523-D8562C7E1D73}"/>
              </a:ext>
            </a:extLst>
          </p:cNvPr>
          <p:cNvGraphicFramePr>
            <a:graphicFrameLocks noGrp="1"/>
          </p:cNvGraphicFramePr>
          <p:nvPr>
            <p:ph idx="1"/>
            <p:extLst>
              <p:ext uri="{D42A27DB-BD31-4B8C-83A1-F6EECF244321}">
                <p14:modId xmlns:p14="http://schemas.microsoft.com/office/powerpoint/2010/main" val="461148534"/>
              </p:ext>
            </p:extLst>
          </p:nvPr>
        </p:nvGraphicFramePr>
        <p:xfrm>
          <a:off x="6735763" y="329515"/>
          <a:ext cx="5217340" cy="62772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240273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D8C4E8-C3B0-46CF-A4FB-52D254473704}"/>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vert="horz" lIns="182880" tIns="182880" rIns="182880" bIns="182880" rtlCol="0" anchor="ctr">
            <a:normAutofit/>
          </a:bodyPr>
          <a:lstStyle/>
          <a:p>
            <a:r>
              <a:rPr lang="en-US" sz="1400" b="1" kern="1200" cap="all" spc="200" baseline="0">
                <a:solidFill>
                  <a:srgbClr val="FFFFFF"/>
                </a:solidFill>
                <a:latin typeface="+mj-lt"/>
                <a:ea typeface="+mj-ea"/>
                <a:cs typeface="+mj-cs"/>
              </a:rPr>
              <a:t>Ethical considerations</a:t>
            </a:r>
          </a:p>
        </p:txBody>
      </p:sp>
      <p:sp>
        <p:nvSpPr>
          <p:cNvPr id="6" name="Content Placeholder 5">
            <a:extLst>
              <a:ext uri="{FF2B5EF4-FFF2-40B4-BE49-F238E27FC236}">
                <a16:creationId xmlns:a16="http://schemas.microsoft.com/office/drawing/2014/main" id="{FF022670-BA09-42C9-BD78-387FBC6EAD3F}"/>
              </a:ext>
            </a:extLst>
          </p:cNvPr>
          <p:cNvSpPr>
            <a:spLocks noGrp="1"/>
          </p:cNvSpPr>
          <p:nvPr>
            <p:ph idx="1"/>
          </p:nvPr>
        </p:nvSpPr>
        <p:spPr>
          <a:xfrm>
            <a:off x="4945904" y="247134"/>
            <a:ext cx="7031911" cy="6441989"/>
          </a:xfrm>
        </p:spPr>
        <p:txBody>
          <a:bodyPr vert="horz" lIns="91440" tIns="45720" rIns="91440" bIns="45720" rtlCol="0" anchor="ctr">
            <a:normAutofit/>
          </a:bodyPr>
          <a:lstStyle/>
          <a:p>
            <a:pPr marL="0">
              <a:lnSpc>
                <a:spcPct val="90000"/>
              </a:lnSpc>
            </a:pPr>
            <a:r>
              <a:rPr lang="en-US" sz="1800" b="1" dirty="0">
                <a:solidFill>
                  <a:schemeClr val="tx1">
                    <a:lumMod val="85000"/>
                    <a:lumOff val="15000"/>
                  </a:schemeClr>
                </a:solidFill>
              </a:rPr>
              <a:t>Participant Reflexivity </a:t>
            </a:r>
            <a:r>
              <a:rPr lang="en-US" sz="1800" dirty="0">
                <a:solidFill>
                  <a:schemeClr val="tx1">
                    <a:lumMod val="85000"/>
                    <a:lumOff val="15000"/>
                  </a:schemeClr>
                </a:solidFill>
              </a:rPr>
              <a:t>– </a:t>
            </a:r>
            <a:r>
              <a:rPr lang="en-US" sz="1800" i="1" dirty="0">
                <a:solidFill>
                  <a:srgbClr val="0070C0"/>
                </a:solidFill>
              </a:rPr>
              <a:t>“the reflexive considerations of research participants that are stimulated by their involvement in research” </a:t>
            </a:r>
            <a:r>
              <a:rPr lang="en-US" sz="1800" dirty="0">
                <a:solidFill>
                  <a:schemeClr val="tx1">
                    <a:lumMod val="85000"/>
                    <a:lumOff val="15000"/>
                  </a:schemeClr>
                </a:solidFill>
              </a:rPr>
              <a:t>(Cassell, Radcliffe &amp; Malik, 2019, p.1)</a:t>
            </a:r>
          </a:p>
          <a:p>
            <a:pPr marL="342900">
              <a:lnSpc>
                <a:spcPct val="90000"/>
              </a:lnSpc>
            </a:pPr>
            <a:r>
              <a:rPr lang="en-US" sz="1800" dirty="0">
                <a:solidFill>
                  <a:schemeClr val="tx1">
                    <a:lumMod val="85000"/>
                    <a:lumOff val="15000"/>
                  </a:schemeClr>
                </a:solidFill>
              </a:rPr>
              <a:t>Engagement in longitudinal, participant-led, qualitative research is likely to encourage reflexive thinking - potentially accessible to the researcher</a:t>
            </a:r>
          </a:p>
          <a:p>
            <a:pPr marL="342900">
              <a:lnSpc>
                <a:spcPct val="90000"/>
              </a:lnSpc>
            </a:pPr>
            <a:r>
              <a:rPr lang="en-US" sz="1800" dirty="0">
                <a:solidFill>
                  <a:schemeClr val="tx1">
                    <a:lumMod val="85000"/>
                    <a:lumOff val="15000"/>
                  </a:schemeClr>
                </a:solidFill>
              </a:rPr>
              <a:t>Participant reflexivity is likely to be entwined with a range of emotions, both positive &amp; negative</a:t>
            </a:r>
          </a:p>
          <a:p>
            <a:pPr marL="342900">
              <a:lnSpc>
                <a:spcPct val="90000"/>
              </a:lnSpc>
            </a:pPr>
            <a:r>
              <a:rPr lang="en-US" sz="1800" dirty="0">
                <a:solidFill>
                  <a:schemeClr val="tx1">
                    <a:lumMod val="85000"/>
                    <a:lumOff val="15000"/>
                  </a:schemeClr>
                </a:solidFill>
              </a:rPr>
              <a:t>Previously unknown or unrealized emotions can connect to experiences brought into consciousness through reflexivity, rather than remaining below the surface </a:t>
            </a:r>
          </a:p>
          <a:p>
            <a:pPr>
              <a:lnSpc>
                <a:spcPct val="90000"/>
              </a:lnSpc>
            </a:pPr>
            <a:endParaRPr lang="en-US" sz="1800" dirty="0">
              <a:solidFill>
                <a:schemeClr val="tx1">
                  <a:lumMod val="85000"/>
                  <a:lumOff val="15000"/>
                </a:schemeClr>
              </a:solidFill>
            </a:endParaRPr>
          </a:p>
          <a:p>
            <a:pPr marL="0">
              <a:lnSpc>
                <a:spcPct val="90000"/>
              </a:lnSpc>
            </a:pPr>
            <a:r>
              <a:rPr lang="en-US" sz="1800" b="1" dirty="0">
                <a:solidFill>
                  <a:schemeClr val="tx1">
                    <a:lumMod val="85000"/>
                    <a:lumOff val="15000"/>
                  </a:schemeClr>
                </a:solidFill>
              </a:rPr>
              <a:t>Therefore as researchers: </a:t>
            </a:r>
          </a:p>
          <a:p>
            <a:pPr marL="800100" lvl="1">
              <a:lnSpc>
                <a:spcPct val="90000"/>
              </a:lnSpc>
            </a:pPr>
            <a:r>
              <a:rPr lang="en-US" sz="1800" dirty="0">
                <a:solidFill>
                  <a:schemeClr val="tx1">
                    <a:lumMod val="85000"/>
                    <a:lumOff val="15000"/>
                  </a:schemeClr>
                </a:solidFill>
              </a:rPr>
              <a:t>Be transparent about the potential for reflexivity in participant information sheets</a:t>
            </a:r>
          </a:p>
          <a:p>
            <a:pPr marL="800100" lvl="1">
              <a:lnSpc>
                <a:spcPct val="90000"/>
              </a:lnSpc>
            </a:pPr>
            <a:r>
              <a:rPr lang="en-US" sz="1800" dirty="0">
                <a:solidFill>
                  <a:schemeClr val="tx1">
                    <a:lumMod val="85000"/>
                    <a:lumOff val="15000"/>
                  </a:schemeClr>
                </a:solidFill>
              </a:rPr>
              <a:t>Be prepared for emotion</a:t>
            </a:r>
          </a:p>
          <a:p>
            <a:pPr marL="800100" lvl="1">
              <a:lnSpc>
                <a:spcPct val="90000"/>
              </a:lnSpc>
            </a:pPr>
            <a:r>
              <a:rPr lang="en-US" sz="1800" dirty="0">
                <a:solidFill>
                  <a:schemeClr val="tx1">
                    <a:lumMod val="85000"/>
                    <a:lumOff val="15000"/>
                  </a:schemeClr>
                </a:solidFill>
              </a:rPr>
              <a:t>Provide a safe space for participants to share their reflexive thinking</a:t>
            </a:r>
          </a:p>
          <a:p>
            <a:pPr marL="800100" lvl="1">
              <a:lnSpc>
                <a:spcPct val="90000"/>
              </a:lnSpc>
            </a:pPr>
            <a:r>
              <a:rPr lang="en-US" sz="1800" dirty="0">
                <a:solidFill>
                  <a:schemeClr val="tx1">
                    <a:lumMod val="85000"/>
                    <a:lumOff val="15000"/>
                  </a:schemeClr>
                </a:solidFill>
              </a:rPr>
              <a:t>Demonstrate empathic behaviours during the interview, for example through sensitive follow-up questioning</a:t>
            </a:r>
          </a:p>
          <a:p>
            <a:pPr marL="0">
              <a:lnSpc>
                <a:spcPct val="90000"/>
              </a:lnSpc>
            </a:pPr>
            <a:endParaRPr lang="en-US" sz="1000" dirty="0">
              <a:solidFill>
                <a:schemeClr val="tx1">
                  <a:lumMod val="85000"/>
                  <a:lumOff val="15000"/>
                </a:schemeClr>
              </a:solidFill>
            </a:endParaRPr>
          </a:p>
        </p:txBody>
      </p:sp>
    </p:spTree>
    <p:extLst>
      <p:ext uri="{BB962C8B-B14F-4D97-AF65-F5344CB8AC3E}">
        <p14:creationId xmlns:p14="http://schemas.microsoft.com/office/powerpoint/2010/main" val="3023325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fade">
                                      <p:cBhvr>
                                        <p:cTn id="13" dur="500"/>
                                        <p:tgtEl>
                                          <p:spTgt spid="6">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6">
                                            <p:txEl>
                                              <p:pRg st="3" end="3"/>
                                            </p:txEl>
                                          </p:spTgt>
                                        </p:tgtEl>
                                        <p:attrNameLst>
                                          <p:attrName>style.visibility</p:attrName>
                                        </p:attrNameLst>
                                      </p:cBhvr>
                                      <p:to>
                                        <p:strVal val="visible"/>
                                      </p:to>
                                    </p:set>
                                    <p:animEffect transition="in" filter="fade">
                                      <p:cBhvr>
                                        <p:cTn id="16" dur="500"/>
                                        <p:tgtEl>
                                          <p:spTgt spid="6">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animEffect transition="in" filter="fade">
                                      <p:cBhvr>
                                        <p:cTn id="21" dur="500"/>
                                        <p:tgtEl>
                                          <p:spTgt spid="6">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6">
                                            <p:txEl>
                                              <p:pRg st="6" end="6"/>
                                            </p:txEl>
                                          </p:spTgt>
                                        </p:tgtEl>
                                        <p:attrNameLst>
                                          <p:attrName>style.visibility</p:attrName>
                                        </p:attrNameLst>
                                      </p:cBhvr>
                                      <p:to>
                                        <p:strVal val="visible"/>
                                      </p:to>
                                    </p:set>
                                    <p:animEffect transition="in" filter="fade">
                                      <p:cBhvr>
                                        <p:cTn id="24" dur="500"/>
                                        <p:tgtEl>
                                          <p:spTgt spid="6">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6">
                                            <p:txEl>
                                              <p:pRg st="7" end="7"/>
                                            </p:txEl>
                                          </p:spTgt>
                                        </p:tgtEl>
                                        <p:attrNameLst>
                                          <p:attrName>style.visibility</p:attrName>
                                        </p:attrNameLst>
                                      </p:cBhvr>
                                      <p:to>
                                        <p:strVal val="visible"/>
                                      </p:to>
                                    </p:set>
                                    <p:animEffect transition="in" filter="fade">
                                      <p:cBhvr>
                                        <p:cTn id="27" dur="500"/>
                                        <p:tgtEl>
                                          <p:spTgt spid="6">
                                            <p:txEl>
                                              <p:pRg st="7" end="7"/>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6">
                                            <p:txEl>
                                              <p:pRg st="8" end="8"/>
                                            </p:txEl>
                                          </p:spTgt>
                                        </p:tgtEl>
                                        <p:attrNameLst>
                                          <p:attrName>style.visibility</p:attrName>
                                        </p:attrNameLst>
                                      </p:cBhvr>
                                      <p:to>
                                        <p:strVal val="visible"/>
                                      </p:to>
                                    </p:set>
                                    <p:animEffect transition="in" filter="fade">
                                      <p:cBhvr>
                                        <p:cTn id="30" dur="500"/>
                                        <p:tgtEl>
                                          <p:spTgt spid="6">
                                            <p:txEl>
                                              <p:pRg st="8" end="8"/>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6">
                                            <p:txEl>
                                              <p:pRg st="9" end="9"/>
                                            </p:txEl>
                                          </p:spTgt>
                                        </p:tgtEl>
                                        <p:attrNameLst>
                                          <p:attrName>style.visibility</p:attrName>
                                        </p:attrNameLst>
                                      </p:cBhvr>
                                      <p:to>
                                        <p:strVal val="visible"/>
                                      </p:to>
                                    </p:set>
                                    <p:animEffect transition="in" filter="fade">
                                      <p:cBhvr>
                                        <p:cTn id="33" dur="5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98D33-82EF-4274-A7E6-BB3BE00722EA}"/>
              </a:ext>
            </a:extLst>
          </p:cNvPr>
          <p:cNvSpPr>
            <a:spLocks noGrp="1"/>
          </p:cNvSpPr>
          <p:nvPr>
            <p:ph type="title"/>
          </p:nvPr>
        </p:nvSpPr>
        <p:spPr>
          <a:xfrm>
            <a:off x="769620" y="543297"/>
            <a:ext cx="4486656" cy="1141497"/>
          </a:xfrm>
        </p:spPr>
        <p:txBody>
          <a:bodyPr vert="horz" lIns="91440" tIns="45720" rIns="91440" bIns="45720" rtlCol="0" anchor="ctr">
            <a:normAutofit/>
          </a:bodyPr>
          <a:lstStyle/>
          <a:p>
            <a:pPr>
              <a:lnSpc>
                <a:spcPct val="90000"/>
              </a:lnSpc>
            </a:pPr>
            <a:r>
              <a:rPr lang="en-US" sz="5000" dirty="0"/>
              <a:t>Task 1</a:t>
            </a:r>
          </a:p>
        </p:txBody>
      </p:sp>
      <p:sp>
        <p:nvSpPr>
          <p:cNvPr id="6" name="Content Placeholder 5">
            <a:extLst>
              <a:ext uri="{FF2B5EF4-FFF2-40B4-BE49-F238E27FC236}">
                <a16:creationId xmlns:a16="http://schemas.microsoft.com/office/drawing/2014/main" id="{B13B3D0E-89BA-4555-8288-89A99B851F30}"/>
              </a:ext>
            </a:extLst>
          </p:cNvPr>
          <p:cNvSpPr>
            <a:spLocks noGrp="1"/>
          </p:cNvSpPr>
          <p:nvPr>
            <p:ph idx="1"/>
          </p:nvPr>
        </p:nvSpPr>
        <p:spPr>
          <a:xfrm>
            <a:off x="6716624" y="2022608"/>
            <a:ext cx="4815840" cy="5248656"/>
          </a:xfrm>
        </p:spPr>
        <p:txBody>
          <a:bodyPr>
            <a:normAutofit/>
          </a:bodyPr>
          <a:lstStyle/>
          <a:p>
            <a:pPr marL="0" indent="0" algn="ctr">
              <a:buNone/>
            </a:pPr>
            <a:r>
              <a:rPr lang="en-US" sz="4000" dirty="0"/>
              <a:t>Reflect on the practical and ethical considerations relevant to your research project</a:t>
            </a:r>
            <a:endParaRPr lang="en-GB" sz="3600" dirty="0"/>
          </a:p>
        </p:txBody>
      </p:sp>
      <mc:AlternateContent xmlns:mc="http://schemas.openxmlformats.org/markup-compatibility/2006" xmlns:am3d="http://schemas.microsoft.com/office/drawing/2017/model3d">
        <mc:Choice Requires="am3d">
          <p:graphicFrame>
            <p:nvGraphicFramePr>
              <p:cNvPr id="3" name="3D Model 2" descr="Head With Gears">
                <a:extLst>
                  <a:ext uri="{FF2B5EF4-FFF2-40B4-BE49-F238E27FC236}">
                    <a16:creationId xmlns:a16="http://schemas.microsoft.com/office/drawing/2014/main" id="{F68A6558-40A2-4F47-8457-EBE15BF9A225}"/>
                  </a:ext>
                </a:extLst>
              </p:cNvPr>
              <p:cNvGraphicFramePr>
                <a:graphicFrameLocks noChangeAspect="1"/>
              </p:cNvGraphicFramePr>
              <p:nvPr>
                <p:extLst>
                  <p:ext uri="{D42A27DB-BD31-4B8C-83A1-F6EECF244321}">
                    <p14:modId xmlns:p14="http://schemas.microsoft.com/office/powerpoint/2010/main" val="227057121"/>
                  </p:ext>
                </p:extLst>
              </p:nvPr>
            </p:nvGraphicFramePr>
            <p:xfrm>
              <a:off x="1343211" y="2171541"/>
              <a:ext cx="3339473" cy="3792966"/>
            </p:xfrm>
            <a:graphic>
              <a:graphicData uri="http://schemas.microsoft.com/office/drawing/2017/model3d">
                <am3d:model3d r:embed="rId3">
                  <am3d:spPr>
                    <a:xfrm>
                      <a:off x="0" y="0"/>
                      <a:ext cx="3339473" cy="3792966"/>
                    </a:xfrm>
                    <a:prstGeom prst="rect">
                      <a:avLst/>
                    </a:prstGeom>
                  </am3d:spPr>
                  <am3d:camera>
                    <am3d:pos x="0" y="0" z="62689370"/>
                    <am3d:up dx="0" dy="36000000" dz="0"/>
                    <am3d:lookAt x="0" y="0" z="0"/>
                    <am3d:perspective fov="2700000"/>
                  </am3d:camera>
                  <am3d:trans>
                    <am3d:meterPerModelUnit n="119171" d="1000000"/>
                    <am3d:preTrans dx="-164765" dy="-18081215" dz="-21786"/>
                    <am3d:scale>
                      <am3d:sx n="1000000" d="1000000"/>
                      <am3d:sy n="1000000" d="1000000"/>
                      <am3d:sz n="1000000" d="1000000"/>
                    </am3d:scale>
                    <am3d:rot/>
                    <am3d:postTrans dx="0" dy="0" dz="0"/>
                  </am3d:trans>
                  <am3d:raster rName="Office3DRenderer" rVer="16.0.8326">
                    <am3d:blip r:embed="rId4"/>
                  </am3d:raster>
                  <am3d:objViewport viewportSz="541866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xmlns="">
          <p:pic>
            <p:nvPicPr>
              <p:cNvPr id="3" name="3D Model 2" descr="Head With Gears">
                <a:extLst>
                  <a:ext uri="{FF2B5EF4-FFF2-40B4-BE49-F238E27FC236}">
                    <a16:creationId xmlns:a16="http://schemas.microsoft.com/office/drawing/2014/main" id="{F68A6558-40A2-4F47-8457-EBE15BF9A225}"/>
                  </a:ext>
                </a:extLst>
              </p:cNvPr>
              <p:cNvPicPr>
                <a:picLocks noGrp="1" noRot="1" noChangeAspect="1" noMove="1" noResize="1" noEditPoints="1" noAdjustHandles="1" noChangeArrowheads="1" noChangeShapeType="1" noCrop="1"/>
              </p:cNvPicPr>
              <p:nvPr/>
            </p:nvPicPr>
            <p:blipFill>
              <a:blip r:embed="rId5"/>
              <a:stretch>
                <a:fillRect/>
              </a:stretch>
            </p:blipFill>
            <p:spPr>
              <a:xfrm>
                <a:off x="1343211" y="2171541"/>
                <a:ext cx="3339473" cy="3792966"/>
              </a:xfrm>
              <a:prstGeom prst="rect">
                <a:avLst/>
              </a:prstGeom>
            </p:spPr>
          </p:pic>
        </mc:Fallback>
      </mc:AlternateContent>
    </p:spTree>
    <p:extLst>
      <p:ext uri="{BB962C8B-B14F-4D97-AF65-F5344CB8AC3E}">
        <p14:creationId xmlns:p14="http://schemas.microsoft.com/office/powerpoint/2010/main" val="343712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mph" presetSubtype="128" accel="10000" decel="10000" fill="hold" nodeType="clickEffect">
                                  <p:stCondLst>
                                    <p:cond delay="0"/>
                                  </p:stCondLst>
                                  <p:childTnLst>
                                    <p:animRot by="21600000">
                                      <p:cBhvr>
                                        <p:cTn id="6" dur="20000" fill="hold"/>
                                        <p:tgtEl>
                                          <p:spTgt spid="3"/>
                                        </p:tgtEl>
                                        <p:attrNameLst>
                                          <p:attrName>3d.view.rotation.y</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102619" y="4404852"/>
            <a:ext cx="9989677" cy="1054745"/>
          </a:xfrm>
        </p:spPr>
        <p:txBody>
          <a:bodyPr>
            <a:normAutofit/>
          </a:bodyPr>
          <a:lstStyle/>
          <a:p>
            <a:r>
              <a:rPr lang="en-US"/>
              <a:t>Which Diary Medium?</a:t>
            </a:r>
          </a:p>
        </p:txBody>
      </p:sp>
      <p:pic>
        <p:nvPicPr>
          <p:cNvPr id="6" name="Picture 5" descr="A picture containing text, photo, many, wall&#10;&#10;Description automatically generated">
            <a:extLst>
              <a:ext uri="{FF2B5EF4-FFF2-40B4-BE49-F238E27FC236}">
                <a16:creationId xmlns:a16="http://schemas.microsoft.com/office/drawing/2014/main" id="{99335B27-BB52-4263-83C7-53324B471C17}"/>
              </a:ext>
            </a:extLst>
          </p:cNvPr>
          <p:cNvPicPr>
            <a:picLocks noChangeAspect="1"/>
          </p:cNvPicPr>
          <p:nvPr/>
        </p:nvPicPr>
        <p:blipFill rotWithShape="1">
          <a:blip r:embed="rId3"/>
          <a:srcRect r="22" b="-1"/>
          <a:stretch/>
        </p:blipFill>
        <p:spPr>
          <a:xfrm>
            <a:off x="1776504" y="1639748"/>
            <a:ext cx="2032781" cy="2033249"/>
          </a:xfrm>
          <a:prstGeom prst="rect">
            <a:avLst/>
          </a:prstGeom>
        </p:spPr>
      </p:pic>
      <p:pic>
        <p:nvPicPr>
          <p:cNvPr id="7" name="Picture 6" descr="A close up of a sign&#10;&#10;Description automatically generated">
            <a:extLst>
              <a:ext uri="{FF2B5EF4-FFF2-40B4-BE49-F238E27FC236}">
                <a16:creationId xmlns:a16="http://schemas.microsoft.com/office/drawing/2014/main" id="{0C663C7E-2DA3-45D7-8DFD-E32DC64BF06A}"/>
              </a:ext>
            </a:extLst>
          </p:cNvPr>
          <p:cNvPicPr>
            <a:picLocks noChangeAspect="1"/>
          </p:cNvPicPr>
          <p:nvPr/>
        </p:nvPicPr>
        <p:blipFill rotWithShape="1">
          <a:blip r:embed="rId4"/>
          <a:srcRect r="9" b="17131"/>
          <a:stretch/>
        </p:blipFill>
        <p:spPr>
          <a:xfrm>
            <a:off x="3974703" y="1896154"/>
            <a:ext cx="2032782" cy="1520439"/>
          </a:xfrm>
          <a:prstGeom prst="rect">
            <a:avLst/>
          </a:prstGeom>
        </p:spPr>
      </p:pic>
      <p:pic>
        <p:nvPicPr>
          <p:cNvPr id="4" name="Picture 3" descr="A close up of a piece of paper&#10;&#10;Description automatically generated">
            <a:extLst>
              <a:ext uri="{FF2B5EF4-FFF2-40B4-BE49-F238E27FC236}">
                <a16:creationId xmlns:a16="http://schemas.microsoft.com/office/drawing/2014/main" id="{1A5FB430-2718-464D-842C-496B193A316B}"/>
              </a:ext>
            </a:extLst>
          </p:cNvPr>
          <p:cNvPicPr>
            <a:picLocks noChangeAspect="1"/>
          </p:cNvPicPr>
          <p:nvPr/>
        </p:nvPicPr>
        <p:blipFill rotWithShape="1">
          <a:blip r:embed="rId5"/>
          <a:srcRect l="32019" r="25737" b="-3"/>
          <a:stretch/>
        </p:blipFill>
        <p:spPr>
          <a:xfrm>
            <a:off x="6172903" y="1302958"/>
            <a:ext cx="2032782" cy="2706830"/>
          </a:xfrm>
          <a:prstGeom prst="rect">
            <a:avLst/>
          </a:prstGeom>
        </p:spPr>
      </p:pic>
      <p:pic>
        <p:nvPicPr>
          <p:cNvPr id="5" name="Picture 4" descr="A person using a computer&#10;&#10;Description automatically generated">
            <a:extLst>
              <a:ext uri="{FF2B5EF4-FFF2-40B4-BE49-F238E27FC236}">
                <a16:creationId xmlns:a16="http://schemas.microsoft.com/office/drawing/2014/main" id="{395095A1-6FD6-479E-9ADA-44E03ADC21A8}"/>
              </a:ext>
            </a:extLst>
          </p:cNvPr>
          <p:cNvPicPr>
            <a:picLocks noChangeAspect="1"/>
          </p:cNvPicPr>
          <p:nvPr/>
        </p:nvPicPr>
        <p:blipFill rotWithShape="1">
          <a:blip r:embed="rId6"/>
          <a:srcRect l="497" r="15148" b="4"/>
          <a:stretch/>
        </p:blipFill>
        <p:spPr>
          <a:xfrm>
            <a:off x="8371102" y="1980147"/>
            <a:ext cx="2037335" cy="1352452"/>
          </a:xfrm>
          <a:prstGeom prst="rect">
            <a:avLst/>
          </a:prstGeom>
        </p:spPr>
      </p:pic>
    </p:spTree>
    <p:extLst>
      <p:ext uri="{BB962C8B-B14F-4D97-AF65-F5344CB8AC3E}">
        <p14:creationId xmlns:p14="http://schemas.microsoft.com/office/powerpoint/2010/main" val="10408455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F3CDFE1-C9C4-4A95-AB5C-D1215E4FAC27}"/>
              </a:ext>
            </a:extLst>
          </p:cNvPr>
          <p:cNvSpPr>
            <a:spLocks noGrp="1"/>
          </p:cNvSpPr>
          <p:nvPr>
            <p:ph type="body" idx="1"/>
          </p:nvPr>
        </p:nvSpPr>
        <p:spPr>
          <a:xfrm>
            <a:off x="1079157" y="2153412"/>
            <a:ext cx="4840430" cy="704087"/>
          </a:xfrm>
        </p:spPr>
        <p:txBody>
          <a:bodyPr/>
          <a:lstStyle/>
          <a:p>
            <a:r>
              <a:rPr lang="en-GB" b="1" dirty="0">
                <a:solidFill>
                  <a:schemeClr val="accent1"/>
                </a:solidFill>
              </a:rPr>
              <a:t>Why use pen &amp; paper diaries?</a:t>
            </a:r>
          </a:p>
        </p:txBody>
      </p:sp>
      <p:sp>
        <p:nvSpPr>
          <p:cNvPr id="3" name="Content Placeholder 2">
            <a:extLst>
              <a:ext uri="{FF2B5EF4-FFF2-40B4-BE49-F238E27FC236}">
                <a16:creationId xmlns:a16="http://schemas.microsoft.com/office/drawing/2014/main" id="{B0BED0BD-1F9E-4D11-A281-4B1475119F88}"/>
              </a:ext>
            </a:extLst>
          </p:cNvPr>
          <p:cNvSpPr>
            <a:spLocks noGrp="1"/>
          </p:cNvSpPr>
          <p:nvPr>
            <p:ph sz="half" idx="2"/>
          </p:nvPr>
        </p:nvSpPr>
        <p:spPr>
          <a:xfrm>
            <a:off x="922638" y="3143250"/>
            <a:ext cx="4931046" cy="3381118"/>
          </a:xfrm>
        </p:spPr>
        <p:txBody>
          <a:bodyPr>
            <a:normAutofit lnSpcReduction="10000"/>
          </a:bodyPr>
          <a:lstStyle/>
          <a:p>
            <a:pPr lvl="1"/>
            <a:r>
              <a:rPr lang="en-GB" sz="2400" dirty="0"/>
              <a:t>More appropriate for your sample (e.g. unlikely to use technology, write as part of their daily practice)?</a:t>
            </a:r>
          </a:p>
          <a:p>
            <a:pPr lvl="1"/>
            <a:r>
              <a:rPr lang="en-GB" sz="2400" dirty="0"/>
              <a:t>Traditional approach, participant familiarity and understanding</a:t>
            </a:r>
          </a:p>
          <a:p>
            <a:pPr lvl="1"/>
            <a:r>
              <a:rPr lang="en-GB" sz="2400" dirty="0"/>
              <a:t>Avoid technical challenges</a:t>
            </a:r>
          </a:p>
          <a:p>
            <a:pPr lvl="1"/>
            <a:r>
              <a:rPr lang="en-GB" sz="2400" dirty="0"/>
              <a:t>Fewer cost implications</a:t>
            </a:r>
          </a:p>
          <a:p>
            <a:pPr marL="0" indent="0">
              <a:buNone/>
            </a:pPr>
            <a:endParaRPr lang="en-GB" dirty="0"/>
          </a:p>
          <a:p>
            <a:pPr lvl="1"/>
            <a:endParaRPr lang="en-GB" dirty="0"/>
          </a:p>
          <a:p>
            <a:pPr lvl="1"/>
            <a:endParaRPr lang="en-GB" dirty="0"/>
          </a:p>
        </p:txBody>
      </p:sp>
      <p:sp>
        <p:nvSpPr>
          <p:cNvPr id="6" name="Content Placeholder 5">
            <a:extLst>
              <a:ext uri="{FF2B5EF4-FFF2-40B4-BE49-F238E27FC236}">
                <a16:creationId xmlns:a16="http://schemas.microsoft.com/office/drawing/2014/main" id="{02986944-E98D-4911-93B9-F6E7A4B9D52E}"/>
              </a:ext>
            </a:extLst>
          </p:cNvPr>
          <p:cNvSpPr>
            <a:spLocks noGrp="1"/>
          </p:cNvSpPr>
          <p:nvPr>
            <p:ph sz="quarter" idx="4"/>
          </p:nvPr>
        </p:nvSpPr>
        <p:spPr>
          <a:xfrm>
            <a:off x="6338315" y="3143250"/>
            <a:ext cx="5169943" cy="3257550"/>
          </a:xfrm>
        </p:spPr>
        <p:txBody>
          <a:bodyPr>
            <a:noAutofit/>
          </a:bodyPr>
          <a:lstStyle/>
          <a:p>
            <a:r>
              <a:rPr lang="en-GB" sz="2400" dirty="0"/>
              <a:t>Returning the diaries &amp; potential data loss</a:t>
            </a:r>
          </a:p>
          <a:p>
            <a:r>
              <a:rPr lang="en-GB" sz="2400" dirty="0"/>
              <a:t>Effective recording &amp; limited data (retrospective completion &amp; irrelevant or minimal data)</a:t>
            </a:r>
          </a:p>
          <a:p>
            <a:r>
              <a:rPr lang="en-GB" sz="2400" dirty="0"/>
              <a:t>Privacy issues</a:t>
            </a:r>
          </a:p>
          <a:p>
            <a:r>
              <a:rPr lang="en-GB" sz="2400" dirty="0"/>
              <a:t>Participant convenience (i.e. carrying around a physical diary)</a:t>
            </a:r>
          </a:p>
        </p:txBody>
      </p:sp>
      <p:sp>
        <p:nvSpPr>
          <p:cNvPr id="5" name="Text Placeholder 4">
            <a:extLst>
              <a:ext uri="{FF2B5EF4-FFF2-40B4-BE49-F238E27FC236}">
                <a16:creationId xmlns:a16="http://schemas.microsoft.com/office/drawing/2014/main" id="{9165A79F-D9A0-494B-9CEB-3B06F731F037}"/>
              </a:ext>
            </a:extLst>
          </p:cNvPr>
          <p:cNvSpPr>
            <a:spLocks noGrp="1"/>
          </p:cNvSpPr>
          <p:nvPr>
            <p:ph type="body" sz="quarter" idx="13"/>
          </p:nvPr>
        </p:nvSpPr>
        <p:spPr>
          <a:xfrm>
            <a:off x="6999114" y="2439163"/>
            <a:ext cx="4270248" cy="704087"/>
          </a:xfrm>
        </p:spPr>
        <p:txBody>
          <a:bodyPr anchor="t">
            <a:normAutofit/>
          </a:bodyPr>
          <a:lstStyle/>
          <a:p>
            <a:r>
              <a:rPr lang="en-GB" sz="2200" b="1" dirty="0">
                <a:solidFill>
                  <a:schemeClr val="accent1"/>
                </a:solidFill>
              </a:rPr>
              <a:t> </a:t>
            </a:r>
            <a:r>
              <a:rPr lang="en-GB" sz="2000" b="1" dirty="0">
                <a:solidFill>
                  <a:schemeClr val="accent1"/>
                </a:solidFill>
              </a:rPr>
              <a:t>Challenges</a:t>
            </a:r>
            <a:endParaRPr lang="en-GB" sz="2200" b="1" dirty="0">
              <a:solidFill>
                <a:schemeClr val="accent1"/>
              </a:solidFill>
            </a:endParaRPr>
          </a:p>
        </p:txBody>
      </p:sp>
      <p:sp>
        <p:nvSpPr>
          <p:cNvPr id="2" name="Title 1">
            <a:extLst>
              <a:ext uri="{FF2B5EF4-FFF2-40B4-BE49-F238E27FC236}">
                <a16:creationId xmlns:a16="http://schemas.microsoft.com/office/drawing/2014/main" id="{BB5A3A8C-EDC2-4B4A-BBA3-0154010A9335}"/>
              </a:ext>
            </a:extLst>
          </p:cNvPr>
          <p:cNvSpPr>
            <a:spLocks noGrp="1"/>
          </p:cNvSpPr>
          <p:nvPr>
            <p:ph type="title"/>
          </p:nvPr>
        </p:nvSpPr>
        <p:spPr/>
        <p:txBody>
          <a:bodyPr>
            <a:normAutofit/>
          </a:bodyPr>
          <a:lstStyle/>
          <a:p>
            <a:r>
              <a:rPr lang="en-US" dirty="0"/>
              <a:t>Designing pen and paper diaries</a:t>
            </a:r>
            <a:endParaRPr lang="en-GB" dirty="0"/>
          </a:p>
        </p:txBody>
      </p:sp>
    </p:spTree>
    <p:extLst>
      <p:ext uri="{BB962C8B-B14F-4D97-AF65-F5344CB8AC3E}">
        <p14:creationId xmlns:p14="http://schemas.microsoft.com/office/powerpoint/2010/main" val="32332138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DA6D3-03BD-47D1-B873-FD614A00BA13}"/>
              </a:ext>
            </a:extLst>
          </p:cNvPr>
          <p:cNvSpPr>
            <a:spLocks noGrp="1"/>
          </p:cNvSpPr>
          <p:nvPr>
            <p:ph type="title" idx="4294967295"/>
          </p:nvPr>
        </p:nvSpPr>
        <p:spPr>
          <a:xfrm>
            <a:off x="1792288" y="217856"/>
            <a:ext cx="9601200" cy="666750"/>
          </a:xfrm>
        </p:spPr>
        <p:txBody>
          <a:bodyPr>
            <a:normAutofit fontScale="90000"/>
          </a:bodyPr>
          <a:lstStyle/>
          <a:p>
            <a:br>
              <a:rPr lang="en-US" dirty="0"/>
            </a:br>
            <a:r>
              <a:rPr lang="en-US" dirty="0"/>
              <a:t>Designing pen and paper diaries: Example</a:t>
            </a:r>
            <a:br>
              <a:rPr lang="en-GB" dirty="0"/>
            </a:br>
            <a:endParaRPr lang="en-GB" dirty="0"/>
          </a:p>
        </p:txBody>
      </p:sp>
      <p:pic>
        <p:nvPicPr>
          <p:cNvPr id="4" name="Content Placeholder 3">
            <a:extLst>
              <a:ext uri="{FF2B5EF4-FFF2-40B4-BE49-F238E27FC236}">
                <a16:creationId xmlns:a16="http://schemas.microsoft.com/office/drawing/2014/main" id="{375DBA9D-9E8C-4B06-A2F1-68D1C37411FD}"/>
              </a:ext>
            </a:extLst>
          </p:cNvPr>
          <p:cNvPicPr>
            <a:picLocks noGrp="1" noChangeAspect="1"/>
          </p:cNvPicPr>
          <p:nvPr>
            <p:ph idx="4294967295"/>
          </p:nvPr>
        </p:nvPicPr>
        <p:blipFill>
          <a:blip r:embed="rId2"/>
          <a:stretch>
            <a:fillRect/>
          </a:stretch>
        </p:blipFill>
        <p:spPr>
          <a:xfrm>
            <a:off x="5914768" y="1128584"/>
            <a:ext cx="6277232" cy="5511559"/>
          </a:xfrm>
          <a:prstGeom prst="rect">
            <a:avLst/>
          </a:prstGeom>
        </p:spPr>
      </p:pic>
      <p:sp>
        <p:nvSpPr>
          <p:cNvPr id="7" name="Rectangle 6">
            <a:extLst>
              <a:ext uri="{FF2B5EF4-FFF2-40B4-BE49-F238E27FC236}">
                <a16:creationId xmlns:a16="http://schemas.microsoft.com/office/drawing/2014/main" id="{82258050-0447-46ED-B71B-A1B3F947A960}"/>
              </a:ext>
            </a:extLst>
          </p:cNvPr>
          <p:cNvSpPr/>
          <p:nvPr/>
        </p:nvSpPr>
        <p:spPr>
          <a:xfrm>
            <a:off x="1013928" y="1388892"/>
            <a:ext cx="3713583" cy="2450094"/>
          </a:xfrm>
          <a:prstGeom prst="rect">
            <a:avLst/>
          </a:prstGeom>
        </p:spPr>
        <p:txBody>
          <a:bodyPr wrap="square">
            <a:spAutoFit/>
          </a:bodyPr>
          <a:lstStyle/>
          <a:p>
            <a:pPr lvl="0">
              <a:lnSpc>
                <a:spcPct val="107000"/>
              </a:lnSpc>
              <a:spcAft>
                <a:spcPts val="0"/>
              </a:spcAft>
            </a:pPr>
            <a:r>
              <a:rPr lang="en-GB" b="1" dirty="0">
                <a:ea typeface="Calibri" panose="020F0502020204030204" pitchFamily="34" charset="0"/>
                <a:cs typeface="Times New Roman" panose="02020603050405020304" pitchFamily="18" charset="0"/>
              </a:rPr>
              <a:t>Research Questions:</a:t>
            </a:r>
          </a:p>
          <a:p>
            <a:pPr lvl="0">
              <a:lnSpc>
                <a:spcPct val="107000"/>
              </a:lnSpc>
              <a:spcAft>
                <a:spcPts val="0"/>
              </a:spcAft>
            </a:pPr>
            <a:endParaRPr lang="en-GB" dirty="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n-GB" dirty="0">
                <a:ea typeface="Calibri" panose="020F0502020204030204" pitchFamily="34" charset="0"/>
                <a:cs typeface="Times New Roman" panose="02020603050405020304" pitchFamily="18" charset="0"/>
              </a:rPr>
              <a:t>How do couples negotiate work and family when they experience a conflict between the two?</a:t>
            </a:r>
          </a:p>
          <a:p>
            <a:pPr lvl="0">
              <a:lnSpc>
                <a:spcPct val="107000"/>
              </a:lnSpc>
              <a:spcAft>
                <a:spcPts val="0"/>
              </a:spcAft>
            </a:pPr>
            <a:endParaRPr lang="en-GB" dirty="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dirty="0">
                <a:ea typeface="Calibri" panose="020F0502020204030204" pitchFamily="34" charset="0"/>
                <a:cs typeface="Times New Roman" panose="02020603050405020304" pitchFamily="18" charset="0"/>
              </a:rPr>
              <a:t>Why to they negotiate work and family in this way?</a:t>
            </a:r>
          </a:p>
        </p:txBody>
      </p:sp>
      <p:sp>
        <p:nvSpPr>
          <p:cNvPr id="8" name="TextBox 7">
            <a:extLst>
              <a:ext uri="{FF2B5EF4-FFF2-40B4-BE49-F238E27FC236}">
                <a16:creationId xmlns:a16="http://schemas.microsoft.com/office/drawing/2014/main" id="{5305F8BC-3D06-4142-9C3A-9530F8D539C4}"/>
              </a:ext>
            </a:extLst>
          </p:cNvPr>
          <p:cNvSpPr txBox="1"/>
          <p:nvPr/>
        </p:nvSpPr>
        <p:spPr>
          <a:xfrm>
            <a:off x="1125895" y="4130351"/>
            <a:ext cx="3869093" cy="2308324"/>
          </a:xfrm>
          <a:prstGeom prst="rect">
            <a:avLst/>
          </a:prstGeom>
          <a:noFill/>
        </p:spPr>
        <p:txBody>
          <a:bodyPr wrap="square" rtlCol="0">
            <a:spAutoFit/>
          </a:bodyPr>
          <a:lstStyle/>
          <a:p>
            <a:r>
              <a:rPr lang="en-GB" b="1" dirty="0">
                <a:cs typeface="Calibri" panose="020F0502020204030204" pitchFamily="34" charset="0"/>
              </a:rPr>
              <a:t>Duration</a:t>
            </a:r>
            <a:r>
              <a:rPr lang="en-GB" dirty="0">
                <a:cs typeface="Calibri" panose="020F0502020204030204" pitchFamily="34" charset="0"/>
              </a:rPr>
              <a:t>: 4 weeks</a:t>
            </a:r>
          </a:p>
          <a:p>
            <a:endParaRPr lang="en-GB" dirty="0">
              <a:cs typeface="Calibri" panose="020F0502020204030204" pitchFamily="34" charset="0"/>
            </a:endParaRPr>
          </a:p>
          <a:p>
            <a:r>
              <a:rPr lang="en-GB" b="1" dirty="0">
                <a:cs typeface="Calibri" panose="020F0502020204030204" pitchFamily="34" charset="0"/>
              </a:rPr>
              <a:t>Diary Type: </a:t>
            </a:r>
            <a:r>
              <a:rPr lang="en-GB" dirty="0">
                <a:cs typeface="Calibri" panose="020F0502020204030204" pitchFamily="34" charset="0"/>
              </a:rPr>
              <a:t>Event contingent, semi-structured</a:t>
            </a:r>
          </a:p>
          <a:p>
            <a:endParaRPr lang="en-GB" dirty="0">
              <a:cs typeface="Calibri" panose="020F0502020204030204" pitchFamily="34" charset="0"/>
            </a:endParaRPr>
          </a:p>
          <a:p>
            <a:r>
              <a:rPr lang="en-GB" b="1" dirty="0">
                <a:cs typeface="Calibri" panose="020F0502020204030204" pitchFamily="34" charset="0"/>
              </a:rPr>
              <a:t>Other Methods</a:t>
            </a:r>
            <a:r>
              <a:rPr lang="en-GB" dirty="0">
                <a:cs typeface="Calibri" panose="020F0502020204030204" pitchFamily="34" charset="0"/>
              </a:rPr>
              <a:t>: Pre (couple) &amp; post (individual) interviews, critical incident technique</a:t>
            </a:r>
          </a:p>
        </p:txBody>
      </p:sp>
    </p:spTree>
    <p:extLst>
      <p:ext uri="{BB962C8B-B14F-4D97-AF65-F5344CB8AC3E}">
        <p14:creationId xmlns:p14="http://schemas.microsoft.com/office/powerpoint/2010/main" val="23713746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14A81F9-A13E-4031-B9B7-549258F78989}"/>
              </a:ext>
            </a:extLst>
          </p:cNvPr>
          <p:cNvPicPr>
            <a:picLocks noChangeAspect="1"/>
          </p:cNvPicPr>
          <p:nvPr/>
        </p:nvPicPr>
        <p:blipFill>
          <a:blip r:embed="rId3"/>
          <a:stretch>
            <a:fillRect/>
          </a:stretch>
        </p:blipFill>
        <p:spPr>
          <a:xfrm>
            <a:off x="4959178" y="996778"/>
            <a:ext cx="6697363" cy="5643366"/>
          </a:xfrm>
          <a:prstGeom prst="rect">
            <a:avLst/>
          </a:prstGeom>
        </p:spPr>
      </p:pic>
      <p:sp>
        <p:nvSpPr>
          <p:cNvPr id="6" name="TextBox 5">
            <a:extLst>
              <a:ext uri="{FF2B5EF4-FFF2-40B4-BE49-F238E27FC236}">
                <a16:creationId xmlns:a16="http://schemas.microsoft.com/office/drawing/2014/main" id="{A203A49F-447B-442B-B0ED-57BDD13029D5}"/>
              </a:ext>
            </a:extLst>
          </p:cNvPr>
          <p:cNvSpPr txBox="1"/>
          <p:nvPr/>
        </p:nvSpPr>
        <p:spPr>
          <a:xfrm>
            <a:off x="700217" y="1339379"/>
            <a:ext cx="3665838" cy="3693319"/>
          </a:xfrm>
          <a:prstGeom prst="rect">
            <a:avLst/>
          </a:prstGeom>
          <a:noFill/>
        </p:spPr>
        <p:txBody>
          <a:bodyPr wrap="square" rtlCol="0">
            <a:spAutoFit/>
          </a:bodyPr>
          <a:lstStyle/>
          <a:p>
            <a:r>
              <a:rPr lang="en-GB" b="1" dirty="0"/>
              <a:t>Why pen &amp; paper diary?</a:t>
            </a:r>
          </a:p>
          <a:p>
            <a:endParaRPr lang="en-GB" dirty="0"/>
          </a:p>
          <a:p>
            <a:r>
              <a:rPr lang="en-GB" dirty="0"/>
              <a:t>Fewer ‘technology-based’ options readily available at the time.</a:t>
            </a:r>
          </a:p>
          <a:p>
            <a:endParaRPr lang="en-GB" dirty="0"/>
          </a:p>
          <a:p>
            <a:r>
              <a:rPr lang="en-GB" dirty="0"/>
              <a:t>Sample - Participants struggled with audio diaries during pilot.</a:t>
            </a:r>
          </a:p>
          <a:p>
            <a:endParaRPr lang="en-GB" dirty="0"/>
          </a:p>
          <a:p>
            <a:r>
              <a:rPr lang="en-GB" dirty="0"/>
              <a:t>Privacy important as 2 people keeping private diaries in one household (audio/video could have been challenging).</a:t>
            </a:r>
          </a:p>
          <a:p>
            <a:endParaRPr lang="en-GB" dirty="0"/>
          </a:p>
        </p:txBody>
      </p:sp>
      <p:sp>
        <p:nvSpPr>
          <p:cNvPr id="7" name="TextBox 6">
            <a:extLst>
              <a:ext uri="{FF2B5EF4-FFF2-40B4-BE49-F238E27FC236}">
                <a16:creationId xmlns:a16="http://schemas.microsoft.com/office/drawing/2014/main" id="{28AD5677-BC95-4B3F-B3CB-B87BD83421CB}"/>
              </a:ext>
            </a:extLst>
          </p:cNvPr>
          <p:cNvSpPr txBox="1"/>
          <p:nvPr/>
        </p:nvSpPr>
        <p:spPr>
          <a:xfrm>
            <a:off x="338613" y="5656770"/>
            <a:ext cx="4747729" cy="1415772"/>
          </a:xfrm>
          <a:prstGeom prst="rect">
            <a:avLst/>
          </a:prstGeom>
          <a:noFill/>
        </p:spPr>
        <p:txBody>
          <a:bodyPr wrap="square" rtlCol="0">
            <a:spAutoFit/>
          </a:bodyPr>
          <a:lstStyle/>
          <a:p>
            <a:r>
              <a:rPr lang="en-GB" sz="1600" dirty="0">
                <a:solidFill>
                  <a:srgbClr val="0070C0"/>
                </a:solidFill>
              </a:rPr>
              <a:t>Radcliffe, L. S. (2013). Qualitative diaries: Uncovering the complexities of work-life decision-making. </a:t>
            </a:r>
            <a:r>
              <a:rPr lang="en-GB" sz="1600" i="1" dirty="0">
                <a:solidFill>
                  <a:srgbClr val="0070C0"/>
                </a:solidFill>
              </a:rPr>
              <a:t>Qualitative Research in Organizations and Management: An International Journal</a:t>
            </a:r>
            <a:r>
              <a:rPr lang="en-GB" sz="1600" dirty="0">
                <a:solidFill>
                  <a:srgbClr val="0070C0"/>
                </a:solidFill>
              </a:rPr>
              <a:t>, 8(2), 163-180 </a:t>
            </a:r>
            <a:r>
              <a:rPr lang="en-GB" sz="600" dirty="0">
                <a:hlinkClick r:id="rId4"/>
              </a:rPr>
              <a:t>https://www.researchgate.net/publication/263458512_Qualitative_diaries_uncovering_the_complexities_of_work-life_decision-making</a:t>
            </a:r>
            <a:endParaRPr lang="en-GB" sz="600" dirty="0"/>
          </a:p>
          <a:p>
            <a:endParaRPr lang="en-GB" sz="1600" dirty="0">
              <a:solidFill>
                <a:srgbClr val="0070C0"/>
              </a:solidFill>
            </a:endParaRPr>
          </a:p>
        </p:txBody>
      </p:sp>
      <p:sp>
        <p:nvSpPr>
          <p:cNvPr id="9" name="Title 1">
            <a:extLst>
              <a:ext uri="{FF2B5EF4-FFF2-40B4-BE49-F238E27FC236}">
                <a16:creationId xmlns:a16="http://schemas.microsoft.com/office/drawing/2014/main" id="{47973EED-ED89-41FA-A459-4FEE3B417231}"/>
              </a:ext>
            </a:extLst>
          </p:cNvPr>
          <p:cNvSpPr txBox="1">
            <a:spLocks/>
          </p:cNvSpPr>
          <p:nvPr/>
        </p:nvSpPr>
        <p:spPr bwMode="black">
          <a:xfrm>
            <a:off x="1429965" y="217856"/>
            <a:ext cx="9601200" cy="666750"/>
          </a:xfrm>
          <a:prstGeom prst="rect">
            <a:avLst/>
          </a:prstGeom>
          <a:solidFill>
            <a:srgbClr val="FFFFFF"/>
          </a:solidFill>
          <a:ln w="31750" cap="sq">
            <a:solidFill>
              <a:srgbClr val="404040"/>
            </a:solidFill>
            <a:miter lim="800000"/>
          </a:ln>
        </p:spPr>
        <p:txBody>
          <a:bodyPr vert="horz" lIns="182880" tIns="182880" rIns="182880" bIns="182880" rtlCol="0" anchor="ctr">
            <a:normAutofit fontScale="25000" lnSpcReduction="20000"/>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br>
              <a:rPr lang="en-US" dirty="0"/>
            </a:br>
            <a:r>
              <a:rPr lang="en-US" sz="11200" dirty="0"/>
              <a:t>Example cont.</a:t>
            </a:r>
            <a:br>
              <a:rPr lang="en-GB" dirty="0"/>
            </a:br>
            <a:endParaRPr lang="en-GB" dirty="0"/>
          </a:p>
        </p:txBody>
      </p:sp>
    </p:spTree>
    <p:extLst>
      <p:ext uri="{BB962C8B-B14F-4D97-AF65-F5344CB8AC3E}">
        <p14:creationId xmlns:p14="http://schemas.microsoft.com/office/powerpoint/2010/main" val="7163428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670FA54-3452-45C6-A501-C5D27F01C0DC}"/>
              </a:ext>
            </a:extLst>
          </p:cNvPr>
          <p:cNvPicPr>
            <a:picLocks noChangeAspect="1"/>
          </p:cNvPicPr>
          <p:nvPr/>
        </p:nvPicPr>
        <p:blipFill>
          <a:blip r:embed="rId3"/>
          <a:stretch>
            <a:fillRect/>
          </a:stretch>
        </p:blipFill>
        <p:spPr>
          <a:xfrm>
            <a:off x="759335" y="989045"/>
            <a:ext cx="5218477" cy="5187820"/>
          </a:xfrm>
          <a:prstGeom prst="rect">
            <a:avLst/>
          </a:prstGeom>
        </p:spPr>
      </p:pic>
      <p:pic>
        <p:nvPicPr>
          <p:cNvPr id="2" name="Picture 1">
            <a:extLst>
              <a:ext uri="{FF2B5EF4-FFF2-40B4-BE49-F238E27FC236}">
                <a16:creationId xmlns:a16="http://schemas.microsoft.com/office/drawing/2014/main" id="{B1500581-68D6-4888-8B4F-BABCDB47452A}"/>
              </a:ext>
            </a:extLst>
          </p:cNvPr>
          <p:cNvPicPr>
            <a:picLocks noChangeAspect="1"/>
          </p:cNvPicPr>
          <p:nvPr/>
        </p:nvPicPr>
        <p:blipFill>
          <a:blip r:embed="rId4"/>
          <a:stretch>
            <a:fillRect/>
          </a:stretch>
        </p:blipFill>
        <p:spPr>
          <a:xfrm>
            <a:off x="6450228" y="1324947"/>
            <a:ext cx="5412258" cy="4787529"/>
          </a:xfrm>
          <a:prstGeom prst="rect">
            <a:avLst/>
          </a:prstGeom>
        </p:spPr>
      </p:pic>
    </p:spTree>
    <p:extLst>
      <p:ext uri="{BB962C8B-B14F-4D97-AF65-F5344CB8AC3E}">
        <p14:creationId xmlns:p14="http://schemas.microsoft.com/office/powerpoint/2010/main" val="39539476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4B019A4-E384-4F04-9E46-ECE8126F07D8}"/>
              </a:ext>
            </a:extLst>
          </p:cNvPr>
          <p:cNvSpPr>
            <a:spLocks noGrp="1"/>
          </p:cNvSpPr>
          <p:nvPr>
            <p:ph type="body" idx="1"/>
          </p:nvPr>
        </p:nvSpPr>
        <p:spPr>
          <a:xfrm>
            <a:off x="1105641" y="1755092"/>
            <a:ext cx="4270248" cy="704087"/>
          </a:xfrm>
        </p:spPr>
        <p:txBody>
          <a:bodyPr/>
          <a:lstStyle/>
          <a:p>
            <a:r>
              <a:rPr lang="en-GB" b="1" dirty="0"/>
              <a:t>Why use Audio Diaries?</a:t>
            </a:r>
          </a:p>
        </p:txBody>
      </p:sp>
      <p:sp>
        <p:nvSpPr>
          <p:cNvPr id="3" name="Content Placeholder 2">
            <a:extLst>
              <a:ext uri="{FF2B5EF4-FFF2-40B4-BE49-F238E27FC236}">
                <a16:creationId xmlns:a16="http://schemas.microsoft.com/office/drawing/2014/main" id="{67F23320-C8FA-48A5-BD06-9971C271D291}"/>
              </a:ext>
            </a:extLst>
          </p:cNvPr>
          <p:cNvSpPr>
            <a:spLocks noGrp="1"/>
          </p:cNvSpPr>
          <p:nvPr>
            <p:ph sz="half" idx="2"/>
          </p:nvPr>
        </p:nvSpPr>
        <p:spPr>
          <a:xfrm>
            <a:off x="897924" y="2545492"/>
            <a:ext cx="4955760" cy="3880023"/>
          </a:xfrm>
        </p:spPr>
        <p:txBody>
          <a:bodyPr>
            <a:normAutofit fontScale="92500" lnSpcReduction="10000"/>
          </a:bodyPr>
          <a:lstStyle/>
          <a:p>
            <a:r>
              <a:rPr lang="en-GB" sz="2000" dirty="0">
                <a:solidFill>
                  <a:schemeClr val="tx1"/>
                </a:solidFill>
              </a:rPr>
              <a:t>If participants are more comfortable speaking than writing</a:t>
            </a:r>
          </a:p>
          <a:p>
            <a:r>
              <a:rPr lang="en-GB" sz="2000" dirty="0">
                <a:solidFill>
                  <a:schemeClr val="tx1"/>
                </a:solidFill>
              </a:rPr>
              <a:t>Often quicker &amp; easier for participants </a:t>
            </a:r>
            <a:r>
              <a:rPr lang="en-GB" sz="1900" dirty="0">
                <a:solidFill>
                  <a:schemeClr val="tx1"/>
                </a:solidFill>
              </a:rPr>
              <a:t>(e.g. Balogun, 2003)</a:t>
            </a:r>
          </a:p>
          <a:p>
            <a:r>
              <a:rPr lang="en-GB" sz="2000" dirty="0">
                <a:solidFill>
                  <a:schemeClr val="tx1"/>
                </a:solidFill>
              </a:rPr>
              <a:t>Can lead to increased depth of responses </a:t>
            </a:r>
            <a:r>
              <a:rPr lang="en-GB" sz="1900" dirty="0">
                <a:solidFill>
                  <a:schemeClr val="tx1"/>
                </a:solidFill>
              </a:rPr>
              <a:t>(e.g. Markham &amp; </a:t>
            </a:r>
            <a:r>
              <a:rPr lang="en-GB" sz="1900" dirty="0" err="1">
                <a:solidFill>
                  <a:schemeClr val="tx1"/>
                </a:solidFill>
              </a:rPr>
              <a:t>Couldry</a:t>
            </a:r>
            <a:r>
              <a:rPr lang="en-GB" sz="1900" dirty="0">
                <a:solidFill>
                  <a:schemeClr val="tx1"/>
                </a:solidFill>
              </a:rPr>
              <a:t>, 2007)</a:t>
            </a:r>
          </a:p>
          <a:p>
            <a:r>
              <a:rPr lang="en-GB" sz="2000" dirty="0">
                <a:solidFill>
                  <a:schemeClr val="tx1"/>
                </a:solidFill>
              </a:rPr>
              <a:t>The fluidity in speech enables an immediacy of response – potentially increasing ‘naturalness’ or authenticity (omit editing/reviewing process) </a:t>
            </a:r>
          </a:p>
          <a:p>
            <a:r>
              <a:rPr lang="en-GB" sz="2000" dirty="0">
                <a:solidFill>
                  <a:schemeClr val="tx1"/>
                </a:solidFill>
              </a:rPr>
              <a:t>Access to voice intonation/ emotion</a:t>
            </a:r>
          </a:p>
          <a:p>
            <a:r>
              <a:rPr lang="en-GB" sz="2000" dirty="0">
                <a:solidFill>
                  <a:schemeClr val="tx1"/>
                </a:solidFill>
              </a:rPr>
              <a:t>Audio function now available on most phones</a:t>
            </a:r>
          </a:p>
          <a:p>
            <a:endParaRPr lang="en-GB" b="1" dirty="0">
              <a:solidFill>
                <a:srgbClr val="FF0000"/>
              </a:solidFill>
            </a:endParaRPr>
          </a:p>
        </p:txBody>
      </p:sp>
      <p:sp>
        <p:nvSpPr>
          <p:cNvPr id="6" name="Content Placeholder 5">
            <a:extLst>
              <a:ext uri="{FF2B5EF4-FFF2-40B4-BE49-F238E27FC236}">
                <a16:creationId xmlns:a16="http://schemas.microsoft.com/office/drawing/2014/main" id="{46B0D704-B5FE-4848-81BE-F30458C4893F}"/>
              </a:ext>
            </a:extLst>
          </p:cNvPr>
          <p:cNvSpPr>
            <a:spLocks noGrp="1"/>
          </p:cNvSpPr>
          <p:nvPr>
            <p:ph sz="quarter" idx="4"/>
          </p:nvPr>
        </p:nvSpPr>
        <p:spPr>
          <a:xfrm>
            <a:off x="6338315" y="2545492"/>
            <a:ext cx="5285274" cy="3673372"/>
          </a:xfrm>
        </p:spPr>
        <p:txBody>
          <a:bodyPr>
            <a:noAutofit/>
          </a:bodyPr>
          <a:lstStyle/>
          <a:p>
            <a:r>
              <a:rPr lang="en-GB" sz="2000" dirty="0"/>
              <a:t>Technical challenges and data loss</a:t>
            </a:r>
          </a:p>
          <a:p>
            <a:r>
              <a:rPr lang="en-GB" sz="2000" dirty="0"/>
              <a:t>Cost implications if audio recorders are required (or can phones be used?)</a:t>
            </a:r>
          </a:p>
          <a:p>
            <a:r>
              <a:rPr lang="en-GB" sz="2000" dirty="0"/>
              <a:t>Not possible to attach diary information sheet or open questions as a reminder (less structured) </a:t>
            </a:r>
          </a:p>
          <a:p>
            <a:r>
              <a:rPr lang="en-GB" sz="2000" dirty="0"/>
              <a:t>Privacy issues during diary completion </a:t>
            </a:r>
          </a:p>
          <a:p>
            <a:r>
              <a:rPr lang="en-GB" sz="2000" dirty="0"/>
              <a:t>Some participants may not be comfortable talking and prefer to write</a:t>
            </a:r>
          </a:p>
        </p:txBody>
      </p:sp>
      <p:sp>
        <p:nvSpPr>
          <p:cNvPr id="5" name="Text Placeholder 4">
            <a:extLst>
              <a:ext uri="{FF2B5EF4-FFF2-40B4-BE49-F238E27FC236}">
                <a16:creationId xmlns:a16="http://schemas.microsoft.com/office/drawing/2014/main" id="{61616216-8A89-4164-ADAF-EDC3FAD23595}"/>
              </a:ext>
            </a:extLst>
          </p:cNvPr>
          <p:cNvSpPr>
            <a:spLocks noGrp="1"/>
          </p:cNvSpPr>
          <p:nvPr>
            <p:ph type="body" sz="quarter" idx="13"/>
          </p:nvPr>
        </p:nvSpPr>
        <p:spPr>
          <a:xfrm>
            <a:off x="6544261" y="1724552"/>
            <a:ext cx="4270248" cy="704087"/>
          </a:xfrm>
        </p:spPr>
        <p:txBody>
          <a:bodyPr>
            <a:normAutofit/>
          </a:bodyPr>
          <a:lstStyle/>
          <a:p>
            <a:r>
              <a:rPr lang="en-GB" sz="2000" b="1" dirty="0"/>
              <a:t>Challenges?</a:t>
            </a:r>
          </a:p>
        </p:txBody>
      </p:sp>
      <p:sp>
        <p:nvSpPr>
          <p:cNvPr id="2" name="Title 1">
            <a:extLst>
              <a:ext uri="{FF2B5EF4-FFF2-40B4-BE49-F238E27FC236}">
                <a16:creationId xmlns:a16="http://schemas.microsoft.com/office/drawing/2014/main" id="{C738E861-2C6E-419C-B96F-B71076F881C1}"/>
              </a:ext>
            </a:extLst>
          </p:cNvPr>
          <p:cNvSpPr>
            <a:spLocks noGrp="1"/>
          </p:cNvSpPr>
          <p:nvPr>
            <p:ph type="title"/>
          </p:nvPr>
        </p:nvSpPr>
        <p:spPr>
          <a:xfrm>
            <a:off x="2313515" y="639136"/>
            <a:ext cx="7729728" cy="704087"/>
          </a:xfrm>
        </p:spPr>
        <p:txBody>
          <a:bodyPr anchor="t">
            <a:normAutofit fontScale="90000"/>
          </a:bodyPr>
          <a:lstStyle/>
          <a:p>
            <a:r>
              <a:rPr lang="en-GB" dirty="0"/>
              <a:t>Audio diaries</a:t>
            </a:r>
            <a:br>
              <a:rPr lang="en-GB" dirty="0"/>
            </a:br>
            <a:endParaRPr lang="en-GB" dirty="0"/>
          </a:p>
        </p:txBody>
      </p:sp>
    </p:spTree>
    <p:extLst>
      <p:ext uri="{BB962C8B-B14F-4D97-AF65-F5344CB8AC3E}">
        <p14:creationId xmlns:p14="http://schemas.microsoft.com/office/powerpoint/2010/main" val="16546072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73F2F-52EF-4A2D-9FB2-10CF65892D5C}"/>
              </a:ext>
            </a:extLst>
          </p:cNvPr>
          <p:cNvSpPr>
            <a:spLocks noGrp="1"/>
          </p:cNvSpPr>
          <p:nvPr>
            <p:ph type="title" idx="4294967295"/>
          </p:nvPr>
        </p:nvSpPr>
        <p:spPr>
          <a:xfrm>
            <a:off x="1295400" y="215238"/>
            <a:ext cx="9601200" cy="869950"/>
          </a:xfrm>
        </p:spPr>
        <p:txBody>
          <a:bodyPr/>
          <a:lstStyle/>
          <a:p>
            <a:r>
              <a:rPr lang="en-US" dirty="0"/>
              <a:t>Designing Audio</a:t>
            </a:r>
            <a:r>
              <a:rPr lang="en-GB" dirty="0"/>
              <a:t> </a:t>
            </a:r>
            <a:r>
              <a:rPr lang="en-US" dirty="0"/>
              <a:t>Diaries: Example</a:t>
            </a:r>
            <a:endParaRPr lang="en-GB" dirty="0"/>
          </a:p>
        </p:txBody>
      </p:sp>
      <p:pic>
        <p:nvPicPr>
          <p:cNvPr id="5" name="Picture 4">
            <a:extLst>
              <a:ext uri="{FF2B5EF4-FFF2-40B4-BE49-F238E27FC236}">
                <a16:creationId xmlns:a16="http://schemas.microsoft.com/office/drawing/2014/main" id="{E5A372E4-38CA-4A53-B66D-0A4F5A319025}"/>
              </a:ext>
            </a:extLst>
          </p:cNvPr>
          <p:cNvPicPr>
            <a:picLocks noChangeAspect="1"/>
          </p:cNvPicPr>
          <p:nvPr/>
        </p:nvPicPr>
        <p:blipFill>
          <a:blip r:embed="rId3"/>
          <a:stretch>
            <a:fillRect/>
          </a:stretch>
        </p:blipFill>
        <p:spPr>
          <a:xfrm>
            <a:off x="4427010" y="1430694"/>
            <a:ext cx="7501379" cy="5068960"/>
          </a:xfrm>
          <a:prstGeom prst="rect">
            <a:avLst/>
          </a:prstGeom>
        </p:spPr>
      </p:pic>
      <p:sp>
        <p:nvSpPr>
          <p:cNvPr id="7" name="TextBox 6">
            <a:extLst>
              <a:ext uri="{FF2B5EF4-FFF2-40B4-BE49-F238E27FC236}">
                <a16:creationId xmlns:a16="http://schemas.microsoft.com/office/drawing/2014/main" id="{E859943E-870A-448A-AC1A-7AAC19A8C902}"/>
              </a:ext>
            </a:extLst>
          </p:cNvPr>
          <p:cNvSpPr txBox="1"/>
          <p:nvPr/>
        </p:nvSpPr>
        <p:spPr>
          <a:xfrm>
            <a:off x="758890" y="1239055"/>
            <a:ext cx="3439155" cy="5355312"/>
          </a:xfrm>
          <a:prstGeom prst="rect">
            <a:avLst/>
          </a:prstGeom>
          <a:noFill/>
        </p:spPr>
        <p:txBody>
          <a:bodyPr wrap="square" rtlCol="0">
            <a:spAutoFit/>
          </a:bodyPr>
          <a:lstStyle/>
          <a:p>
            <a:r>
              <a:rPr lang="en-GB" b="1" dirty="0"/>
              <a:t>Research Questions</a:t>
            </a:r>
            <a:r>
              <a:rPr lang="en-GB" dirty="0"/>
              <a:t>: </a:t>
            </a:r>
          </a:p>
          <a:p>
            <a:r>
              <a:rPr lang="en-GB" dirty="0"/>
              <a:t>How are work-family experiences &amp; challenges different for men and women during the transition to parenthood?</a:t>
            </a:r>
          </a:p>
          <a:p>
            <a:endParaRPr lang="en-GB" dirty="0"/>
          </a:p>
          <a:p>
            <a:r>
              <a:rPr lang="en-GB" dirty="0"/>
              <a:t>How does this influence work-care decision-making processes throughout this period?</a:t>
            </a:r>
          </a:p>
          <a:p>
            <a:endParaRPr lang="en-GB" dirty="0"/>
          </a:p>
          <a:p>
            <a:r>
              <a:rPr lang="en-GB" b="1" dirty="0"/>
              <a:t>Duration: </a:t>
            </a:r>
            <a:r>
              <a:rPr lang="en-GB" dirty="0"/>
              <a:t>18 months</a:t>
            </a:r>
          </a:p>
          <a:p>
            <a:endParaRPr lang="en-GB" dirty="0"/>
          </a:p>
          <a:p>
            <a:r>
              <a:rPr lang="en-GB" b="1" dirty="0"/>
              <a:t>Diary Design: </a:t>
            </a:r>
            <a:r>
              <a:rPr lang="en-GB" dirty="0"/>
              <a:t>A mix of event &amp; interval contingent, unstructured</a:t>
            </a:r>
          </a:p>
          <a:p>
            <a:endParaRPr lang="en-GB" dirty="0"/>
          </a:p>
          <a:p>
            <a:r>
              <a:rPr lang="en-GB" b="1" dirty="0"/>
              <a:t>Other Methods</a:t>
            </a:r>
            <a:r>
              <a:rPr lang="en-GB" dirty="0"/>
              <a:t>: 3 (individual) interviews (pregnancy, parental leave, return to work)</a:t>
            </a:r>
          </a:p>
          <a:p>
            <a:endParaRPr lang="en-GB" dirty="0"/>
          </a:p>
        </p:txBody>
      </p:sp>
    </p:spTree>
    <p:extLst>
      <p:ext uri="{BB962C8B-B14F-4D97-AF65-F5344CB8AC3E}">
        <p14:creationId xmlns:p14="http://schemas.microsoft.com/office/powerpoint/2010/main" val="31429210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174E2A0-7ACA-487D-9FD1-0511784586FB}"/>
              </a:ext>
            </a:extLst>
          </p:cNvPr>
          <p:cNvSpPr txBox="1"/>
          <p:nvPr/>
        </p:nvSpPr>
        <p:spPr>
          <a:xfrm>
            <a:off x="1045027" y="1775296"/>
            <a:ext cx="3390124" cy="4247317"/>
          </a:xfrm>
          <a:prstGeom prst="rect">
            <a:avLst/>
          </a:prstGeom>
          <a:noFill/>
        </p:spPr>
        <p:txBody>
          <a:bodyPr wrap="square" rtlCol="0">
            <a:spAutoFit/>
          </a:bodyPr>
          <a:lstStyle/>
          <a:p>
            <a:r>
              <a:rPr lang="en-GB" b="1" dirty="0"/>
              <a:t>Why audio diaries?</a:t>
            </a:r>
          </a:p>
          <a:p>
            <a:endParaRPr lang="en-GB" b="1" dirty="0"/>
          </a:p>
          <a:p>
            <a:r>
              <a:rPr lang="en-GB" dirty="0"/>
              <a:t>Length of diary study duration – participant ease &amp; concerns in terms of data loss</a:t>
            </a:r>
          </a:p>
          <a:p>
            <a:endParaRPr lang="en-GB" dirty="0"/>
          </a:p>
          <a:p>
            <a:r>
              <a:rPr lang="en-GB" dirty="0"/>
              <a:t>Need to view the diaries on an ongoing bases for analysis &amp; interview discussion points</a:t>
            </a:r>
          </a:p>
          <a:p>
            <a:endParaRPr lang="en-GB" dirty="0"/>
          </a:p>
          <a:p>
            <a:r>
              <a:rPr lang="en-GB" dirty="0"/>
              <a:t>Sample - Participants were given the option to type or audio record (some used both interchangeably) </a:t>
            </a:r>
          </a:p>
          <a:p>
            <a:endParaRPr lang="en-GB" dirty="0"/>
          </a:p>
          <a:p>
            <a:endParaRPr lang="en-GB" dirty="0"/>
          </a:p>
        </p:txBody>
      </p:sp>
      <p:sp>
        <p:nvSpPr>
          <p:cNvPr id="3" name="Rectangle 2">
            <a:extLst>
              <a:ext uri="{FF2B5EF4-FFF2-40B4-BE49-F238E27FC236}">
                <a16:creationId xmlns:a16="http://schemas.microsoft.com/office/drawing/2014/main" id="{7EDC91CE-BA8A-437E-AB21-C2807067E061}"/>
              </a:ext>
            </a:extLst>
          </p:cNvPr>
          <p:cNvSpPr/>
          <p:nvPr/>
        </p:nvSpPr>
        <p:spPr>
          <a:xfrm>
            <a:off x="4850064" y="5197513"/>
            <a:ext cx="6983004" cy="1138773"/>
          </a:xfrm>
          <a:prstGeom prst="rect">
            <a:avLst/>
          </a:prstGeom>
        </p:spPr>
        <p:txBody>
          <a:bodyPr wrap="square">
            <a:spAutoFit/>
          </a:bodyPr>
          <a:lstStyle/>
          <a:p>
            <a:pPr lvl="0" defTabSz="914400">
              <a:spcBef>
                <a:spcPts val="1000"/>
              </a:spcBef>
              <a:buClr>
                <a:srgbClr val="9BAFB5"/>
              </a:buClr>
            </a:pPr>
            <a:r>
              <a:rPr lang="en-GB" dirty="0">
                <a:solidFill>
                  <a:srgbClr val="0070C0"/>
                </a:solidFill>
              </a:rPr>
              <a:t>Crozier, S. E., &amp; Cassell, C. M. (2016). Methodological considerations in the use of audio diaries in work psychology: Adding to the qualitative toolkit. </a:t>
            </a:r>
            <a:r>
              <a:rPr lang="en-GB" i="1" dirty="0">
                <a:solidFill>
                  <a:srgbClr val="0070C0"/>
                </a:solidFill>
              </a:rPr>
              <a:t>Journal of occupational and organizational psychology</a:t>
            </a:r>
            <a:r>
              <a:rPr lang="en-GB" dirty="0">
                <a:solidFill>
                  <a:srgbClr val="0070C0"/>
                </a:solidFill>
              </a:rPr>
              <a:t>, </a:t>
            </a:r>
            <a:r>
              <a:rPr lang="en-GB" i="1" dirty="0">
                <a:solidFill>
                  <a:srgbClr val="0070C0"/>
                </a:solidFill>
              </a:rPr>
              <a:t>89</a:t>
            </a:r>
            <a:r>
              <a:rPr lang="en-GB" dirty="0">
                <a:solidFill>
                  <a:srgbClr val="0070C0"/>
                </a:solidFill>
              </a:rPr>
              <a:t>(2), 396-419. </a:t>
            </a:r>
            <a:r>
              <a:rPr lang="en-GB" sz="1400" dirty="0">
                <a:solidFill>
                  <a:srgbClr val="000000">
                    <a:lumMod val="85000"/>
                    <a:lumOff val="15000"/>
                  </a:srgbClr>
                </a:solidFill>
                <a:hlinkClick r:id="rId2">
                  <a:extLst>
                    <a:ext uri="{A12FA001-AC4F-418D-AE19-62706E023703}">
                      <ahyp:hlinkClr xmlns:ahyp="http://schemas.microsoft.com/office/drawing/2018/hyperlinkcolor" val="tx"/>
                    </a:ext>
                  </a:extLst>
                </a:hlinkClick>
              </a:rPr>
              <a:t>https://onlinelibrary.wiley.com/doi/pdf/10.1111/joop.12132</a:t>
            </a:r>
            <a:endParaRPr lang="en-GB" sz="1400" dirty="0">
              <a:solidFill>
                <a:srgbClr val="000000">
                  <a:lumMod val="85000"/>
                  <a:lumOff val="15000"/>
                </a:srgbClr>
              </a:solidFill>
            </a:endParaRPr>
          </a:p>
        </p:txBody>
      </p:sp>
      <p:sp>
        <p:nvSpPr>
          <p:cNvPr id="7" name="Title 1">
            <a:extLst>
              <a:ext uri="{FF2B5EF4-FFF2-40B4-BE49-F238E27FC236}">
                <a16:creationId xmlns:a16="http://schemas.microsoft.com/office/drawing/2014/main" id="{303D471D-D867-4D32-81C5-420CE92C0E2D}"/>
              </a:ext>
            </a:extLst>
          </p:cNvPr>
          <p:cNvSpPr txBox="1">
            <a:spLocks/>
          </p:cNvSpPr>
          <p:nvPr/>
        </p:nvSpPr>
        <p:spPr bwMode="black">
          <a:xfrm>
            <a:off x="1429965" y="217856"/>
            <a:ext cx="9601200" cy="666750"/>
          </a:xfrm>
          <a:prstGeom prst="rect">
            <a:avLst/>
          </a:prstGeom>
          <a:solidFill>
            <a:srgbClr val="FFFFFF"/>
          </a:solidFill>
          <a:ln w="31750" cap="sq">
            <a:solidFill>
              <a:srgbClr val="404040"/>
            </a:solidFill>
            <a:miter lim="800000"/>
          </a:ln>
        </p:spPr>
        <p:txBody>
          <a:bodyPr vert="horz" lIns="182880" tIns="182880" rIns="182880" bIns="182880" rtlCol="0" anchor="ctr">
            <a:normAutofit fontScale="25000" lnSpcReduction="20000"/>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br>
              <a:rPr lang="en-US" dirty="0"/>
            </a:br>
            <a:r>
              <a:rPr lang="en-US" sz="11200" dirty="0"/>
              <a:t>Example cont.</a:t>
            </a:r>
            <a:br>
              <a:rPr lang="en-GB" dirty="0"/>
            </a:br>
            <a:endParaRPr lang="en-GB" dirty="0"/>
          </a:p>
        </p:txBody>
      </p:sp>
      <p:pic>
        <p:nvPicPr>
          <p:cNvPr id="11" name="Picture 10">
            <a:extLst>
              <a:ext uri="{FF2B5EF4-FFF2-40B4-BE49-F238E27FC236}">
                <a16:creationId xmlns:a16="http://schemas.microsoft.com/office/drawing/2014/main" id="{77A4EB4F-4EBC-418E-87EC-17D89C698F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96767" y="1951879"/>
            <a:ext cx="3740183" cy="2251875"/>
          </a:xfrm>
          <a:prstGeom prst="rect">
            <a:avLst/>
          </a:prstGeom>
        </p:spPr>
      </p:pic>
    </p:spTree>
    <p:extLst>
      <p:ext uri="{BB962C8B-B14F-4D97-AF65-F5344CB8AC3E}">
        <p14:creationId xmlns:p14="http://schemas.microsoft.com/office/powerpoint/2010/main" val="23919151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A5A47E8-E842-4770-BE04-295752B5BC9E}"/>
              </a:ext>
            </a:extLst>
          </p:cNvPr>
          <p:cNvSpPr>
            <a:spLocks noGrp="1"/>
          </p:cNvSpPr>
          <p:nvPr>
            <p:ph type="body" idx="1"/>
          </p:nvPr>
        </p:nvSpPr>
        <p:spPr>
          <a:xfrm>
            <a:off x="965598" y="2181627"/>
            <a:ext cx="4270248" cy="704087"/>
          </a:xfrm>
        </p:spPr>
        <p:txBody>
          <a:bodyPr/>
          <a:lstStyle/>
          <a:p>
            <a:r>
              <a:rPr lang="en-GB" b="1" dirty="0"/>
              <a:t>Why use Video Diaries?</a:t>
            </a:r>
          </a:p>
        </p:txBody>
      </p:sp>
      <p:sp>
        <p:nvSpPr>
          <p:cNvPr id="5" name="Content Placeholder 4">
            <a:extLst>
              <a:ext uri="{FF2B5EF4-FFF2-40B4-BE49-F238E27FC236}">
                <a16:creationId xmlns:a16="http://schemas.microsoft.com/office/drawing/2014/main" id="{9661178E-710D-4C13-9656-71AD0AD81710}"/>
              </a:ext>
            </a:extLst>
          </p:cNvPr>
          <p:cNvSpPr>
            <a:spLocks noGrp="1"/>
          </p:cNvSpPr>
          <p:nvPr>
            <p:ph sz="half" idx="2"/>
          </p:nvPr>
        </p:nvSpPr>
        <p:spPr>
          <a:xfrm>
            <a:off x="650789" y="3143250"/>
            <a:ext cx="5202895" cy="3381118"/>
          </a:xfrm>
        </p:spPr>
        <p:txBody>
          <a:bodyPr>
            <a:normAutofit fontScale="92500" lnSpcReduction="10000"/>
          </a:bodyPr>
          <a:lstStyle/>
          <a:p>
            <a:r>
              <a:rPr lang="en-GB" dirty="0"/>
              <a:t>When the visual is important (emotion, facial expressions, body language) </a:t>
            </a:r>
          </a:p>
          <a:p>
            <a:r>
              <a:rPr lang="en-GB" dirty="0"/>
              <a:t>Multi-modal approach – our experiences are more than words textual data represent only a partial subset of embodied life (e.g. Strati, 2007)</a:t>
            </a:r>
          </a:p>
          <a:p>
            <a:r>
              <a:rPr lang="en-GB" dirty="0"/>
              <a:t>When the environment/ location/ physical journey is important – </a:t>
            </a:r>
            <a:r>
              <a:rPr lang="en-GB" i="1" dirty="0"/>
              <a:t>‘audio-visual glimpses into the wider world of participants’</a:t>
            </a:r>
            <a:r>
              <a:rPr lang="en-GB" dirty="0"/>
              <a:t> (Zundel et al, 2018)</a:t>
            </a:r>
          </a:p>
          <a:p>
            <a:r>
              <a:rPr lang="en-GB" dirty="0"/>
              <a:t>When we want to capture what people are physically doing in their daily lives </a:t>
            </a:r>
          </a:p>
          <a:p>
            <a:r>
              <a:rPr lang="en-GB" dirty="0"/>
              <a:t>Participant as researcher</a:t>
            </a:r>
          </a:p>
        </p:txBody>
      </p:sp>
      <p:sp>
        <p:nvSpPr>
          <p:cNvPr id="7" name="Content Placeholder 6">
            <a:extLst>
              <a:ext uri="{FF2B5EF4-FFF2-40B4-BE49-F238E27FC236}">
                <a16:creationId xmlns:a16="http://schemas.microsoft.com/office/drawing/2014/main" id="{17187537-A9B2-45BF-BC5A-B547F7EC7FE1}"/>
              </a:ext>
            </a:extLst>
          </p:cNvPr>
          <p:cNvSpPr>
            <a:spLocks noGrp="1"/>
          </p:cNvSpPr>
          <p:nvPr>
            <p:ph sz="quarter" idx="4"/>
          </p:nvPr>
        </p:nvSpPr>
        <p:spPr>
          <a:xfrm>
            <a:off x="6338316" y="3143249"/>
            <a:ext cx="5565360" cy="3620016"/>
          </a:xfrm>
        </p:spPr>
        <p:txBody>
          <a:bodyPr>
            <a:normAutofit fontScale="92500" lnSpcReduction="10000"/>
          </a:bodyPr>
          <a:lstStyle/>
          <a:p>
            <a:r>
              <a:rPr lang="en-GB" dirty="0"/>
              <a:t>Participant discomfort/ reluctance</a:t>
            </a:r>
          </a:p>
          <a:p>
            <a:r>
              <a:rPr lang="en-GB" dirty="0"/>
              <a:t>Anonymity</a:t>
            </a:r>
          </a:p>
          <a:p>
            <a:r>
              <a:rPr lang="en-GB" dirty="0"/>
              <a:t>Privacy issues during data collection</a:t>
            </a:r>
          </a:p>
          <a:p>
            <a:r>
              <a:rPr lang="en-GB" dirty="0"/>
              <a:t>Recording devices, technical challenges &amp; data loss</a:t>
            </a:r>
          </a:p>
          <a:p>
            <a:r>
              <a:rPr lang="en-GB" dirty="0"/>
              <a:t>Storing &amp; sharing the data</a:t>
            </a:r>
          </a:p>
          <a:p>
            <a:r>
              <a:rPr lang="en-GB" dirty="0"/>
              <a:t>How to analyse video data</a:t>
            </a:r>
          </a:p>
        </p:txBody>
      </p:sp>
      <p:sp>
        <p:nvSpPr>
          <p:cNvPr id="6" name="Text Placeholder 5">
            <a:extLst>
              <a:ext uri="{FF2B5EF4-FFF2-40B4-BE49-F238E27FC236}">
                <a16:creationId xmlns:a16="http://schemas.microsoft.com/office/drawing/2014/main" id="{8F4CA450-5E27-4D9F-B4D8-95867B6946AE}"/>
              </a:ext>
            </a:extLst>
          </p:cNvPr>
          <p:cNvSpPr>
            <a:spLocks noGrp="1"/>
          </p:cNvSpPr>
          <p:nvPr>
            <p:ph type="body" sz="quarter" idx="13"/>
          </p:nvPr>
        </p:nvSpPr>
        <p:spPr>
          <a:xfrm>
            <a:off x="6692399" y="2271481"/>
            <a:ext cx="4270248" cy="614233"/>
          </a:xfrm>
        </p:spPr>
        <p:txBody>
          <a:bodyPr/>
          <a:lstStyle/>
          <a:p>
            <a:r>
              <a:rPr lang="en-GB" b="1" dirty="0"/>
              <a:t>Challenges</a:t>
            </a:r>
          </a:p>
        </p:txBody>
      </p:sp>
      <p:sp>
        <p:nvSpPr>
          <p:cNvPr id="2" name="Title 1">
            <a:extLst>
              <a:ext uri="{FF2B5EF4-FFF2-40B4-BE49-F238E27FC236}">
                <a16:creationId xmlns:a16="http://schemas.microsoft.com/office/drawing/2014/main" id="{1FA3BAF9-221F-4556-8AE0-1C871112BD61}"/>
              </a:ext>
            </a:extLst>
          </p:cNvPr>
          <p:cNvSpPr>
            <a:spLocks noGrp="1"/>
          </p:cNvSpPr>
          <p:nvPr>
            <p:ph type="title"/>
          </p:nvPr>
        </p:nvSpPr>
        <p:spPr>
          <a:xfrm>
            <a:off x="2231136" y="964692"/>
            <a:ext cx="7729728" cy="825197"/>
          </a:xfrm>
        </p:spPr>
        <p:txBody>
          <a:bodyPr anchor="t">
            <a:normAutofit fontScale="90000"/>
          </a:bodyPr>
          <a:lstStyle/>
          <a:p>
            <a:r>
              <a:rPr lang="en-GB" dirty="0"/>
              <a:t>Video diaries</a:t>
            </a:r>
            <a:br>
              <a:rPr lang="en-GB" dirty="0"/>
            </a:br>
            <a:endParaRPr lang="en-GB" dirty="0"/>
          </a:p>
        </p:txBody>
      </p:sp>
    </p:spTree>
    <p:extLst>
      <p:ext uri="{BB962C8B-B14F-4D97-AF65-F5344CB8AC3E}">
        <p14:creationId xmlns:p14="http://schemas.microsoft.com/office/powerpoint/2010/main" val="22453769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3D7172E-98A1-4C3B-9DC7-3BEC936ED5AF}"/>
              </a:ext>
            </a:extLst>
          </p:cNvPr>
          <p:cNvSpPr>
            <a:spLocks noGrp="1"/>
          </p:cNvSpPr>
          <p:nvPr>
            <p:ph type="title"/>
          </p:nvPr>
        </p:nvSpPr>
        <p:spPr>
          <a:xfrm>
            <a:off x="2231136" y="347912"/>
            <a:ext cx="7729728" cy="1188720"/>
          </a:xfrm>
        </p:spPr>
        <p:txBody>
          <a:bodyPr>
            <a:normAutofit/>
          </a:bodyPr>
          <a:lstStyle/>
          <a:p>
            <a:r>
              <a:rPr lang="en-US" dirty="0"/>
              <a:t>Video</a:t>
            </a:r>
            <a:r>
              <a:rPr lang="en-GB" dirty="0"/>
              <a:t> </a:t>
            </a:r>
            <a:r>
              <a:rPr lang="en-US" dirty="0"/>
              <a:t>Diaries: Example </a:t>
            </a:r>
            <a:endParaRPr lang="en-GB" dirty="0"/>
          </a:p>
        </p:txBody>
      </p:sp>
      <p:sp>
        <p:nvSpPr>
          <p:cNvPr id="4" name="Content Placeholder 3">
            <a:extLst>
              <a:ext uri="{FF2B5EF4-FFF2-40B4-BE49-F238E27FC236}">
                <a16:creationId xmlns:a16="http://schemas.microsoft.com/office/drawing/2014/main" id="{BCA7070F-9AD8-4C71-97C6-FA089A431BB2}"/>
              </a:ext>
            </a:extLst>
          </p:cNvPr>
          <p:cNvSpPr>
            <a:spLocks noGrp="1"/>
          </p:cNvSpPr>
          <p:nvPr>
            <p:ph idx="1"/>
          </p:nvPr>
        </p:nvSpPr>
        <p:spPr>
          <a:xfrm>
            <a:off x="568960" y="1536632"/>
            <a:ext cx="11013439" cy="4687931"/>
          </a:xfrm>
        </p:spPr>
        <p:txBody>
          <a:bodyPr>
            <a:normAutofit lnSpcReduction="10000"/>
          </a:bodyPr>
          <a:lstStyle/>
          <a:p>
            <a:pPr marL="0" indent="0">
              <a:buNone/>
            </a:pPr>
            <a:r>
              <a:rPr lang="en-GB" dirty="0"/>
              <a:t>Participants recording their environment:</a:t>
            </a:r>
          </a:p>
          <a:p>
            <a:r>
              <a:rPr lang="en-GB" dirty="0"/>
              <a:t>Whiting, R., Symon, G., Roby, H., &amp; </a:t>
            </a:r>
            <a:r>
              <a:rPr lang="en-GB" dirty="0" err="1"/>
              <a:t>Chamakiotis</a:t>
            </a:r>
            <a:r>
              <a:rPr lang="en-GB" dirty="0"/>
              <a:t>, P. (2018). Who’s behind the lens? A reflexive analysis of roles in participatory video research. </a:t>
            </a:r>
            <a:r>
              <a:rPr lang="en-GB" i="1" dirty="0"/>
              <a:t>Organizational Research Methods</a:t>
            </a:r>
            <a:r>
              <a:rPr lang="en-GB" dirty="0"/>
              <a:t>, </a:t>
            </a:r>
            <a:r>
              <a:rPr lang="en-GB" i="1" dirty="0"/>
              <a:t>21</a:t>
            </a:r>
            <a:r>
              <a:rPr lang="en-GB" dirty="0"/>
              <a:t>(2), 316-340. </a:t>
            </a:r>
            <a:r>
              <a:rPr lang="en-GB" dirty="0">
                <a:hlinkClick r:id="rId3"/>
              </a:rPr>
              <a:t>http://www.scc.lancs.ac.uk/research/projects/DBS/research-studies/video-diaries-interviews/</a:t>
            </a:r>
            <a:endParaRPr lang="en-GB" dirty="0"/>
          </a:p>
          <a:p>
            <a:r>
              <a:rPr lang="en-GB" b="1" dirty="0"/>
              <a:t>Research Question: </a:t>
            </a:r>
            <a:r>
              <a:rPr lang="en-GB" dirty="0"/>
              <a:t>How do people switch between their work and private lives?</a:t>
            </a:r>
          </a:p>
          <a:p>
            <a:r>
              <a:rPr lang="en-GB" b="1" dirty="0"/>
              <a:t>Duration: </a:t>
            </a:r>
            <a:r>
              <a:rPr lang="en-GB" dirty="0"/>
              <a:t>1 week</a:t>
            </a:r>
          </a:p>
          <a:p>
            <a:r>
              <a:rPr lang="en-GB" b="1" dirty="0"/>
              <a:t>Diary Design:</a:t>
            </a:r>
            <a:r>
              <a:rPr lang="en-GB" dirty="0"/>
              <a:t> Event-contingent, unstructured, capturing what they see in front of them/ outward facing</a:t>
            </a:r>
          </a:p>
          <a:p>
            <a:r>
              <a:rPr lang="en-GB" b="1" dirty="0"/>
              <a:t>Other Methods:</a:t>
            </a:r>
            <a:r>
              <a:rPr lang="en-GB" dirty="0"/>
              <a:t> Pre-diary briefing, post-diary briefing &amp; post-diary analysis interviews</a:t>
            </a:r>
          </a:p>
          <a:p>
            <a:r>
              <a:rPr lang="en-GB" b="1" dirty="0"/>
              <a:t>Instructions/ Ethical guidelines: </a:t>
            </a:r>
            <a:r>
              <a:rPr lang="en-GB" i="1" dirty="0"/>
              <a:t>“We outlined ethical guidance of ‘‘what not to film’’ in the briefing presentation. This included: anything confidential, sensitive, or highly personal;</a:t>
            </a:r>
            <a:r>
              <a:rPr lang="en-GB" dirty="0"/>
              <a:t> </a:t>
            </a:r>
            <a:r>
              <a:rPr lang="en-GB" i="1" dirty="0"/>
              <a:t>children (unless participant’s own and both parents agreed); other people unless in a public place where they might reasonably expect</a:t>
            </a:r>
            <a:r>
              <a:rPr lang="en-GB" dirty="0"/>
              <a:t> </a:t>
            </a:r>
            <a:r>
              <a:rPr lang="en-GB" i="1" dirty="0"/>
              <a:t>to be observed or were people they knew who consented to be filmed; in shopping </a:t>
            </a:r>
            <a:r>
              <a:rPr lang="en-GB" i="1" dirty="0" err="1"/>
              <a:t>centers</a:t>
            </a:r>
            <a:r>
              <a:rPr lang="en-GB" i="1" dirty="0"/>
              <a:t> or areas with high-security status; and</a:t>
            </a:r>
            <a:r>
              <a:rPr lang="en-GB" dirty="0"/>
              <a:t> </a:t>
            </a:r>
            <a:r>
              <a:rPr lang="en-GB" i="1" dirty="0"/>
              <a:t>while driving or cycling.”</a:t>
            </a:r>
            <a:endParaRPr lang="en-GB" dirty="0"/>
          </a:p>
          <a:p>
            <a:r>
              <a:rPr lang="en-GB" b="1" dirty="0"/>
              <a:t>Analysis</a:t>
            </a:r>
            <a:r>
              <a:rPr lang="en-GB" dirty="0"/>
              <a:t> - currently an overview thematic analysis has been undertaken of the combined video/interview data set with more detailed thematic and discourse analysis around a number of initial themes</a:t>
            </a:r>
          </a:p>
          <a:p>
            <a:endParaRPr lang="en-GB" dirty="0"/>
          </a:p>
          <a:p>
            <a:endParaRPr lang="en-GB" dirty="0"/>
          </a:p>
        </p:txBody>
      </p:sp>
    </p:spTree>
    <p:extLst>
      <p:ext uri="{BB962C8B-B14F-4D97-AF65-F5344CB8AC3E}">
        <p14:creationId xmlns:p14="http://schemas.microsoft.com/office/powerpoint/2010/main" val="11711235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3530A-9553-4E2C-8C06-77DB1F44C165}"/>
              </a:ext>
            </a:extLst>
          </p:cNvPr>
          <p:cNvSpPr>
            <a:spLocks noGrp="1"/>
          </p:cNvSpPr>
          <p:nvPr>
            <p:ph type="title"/>
          </p:nvPr>
        </p:nvSpPr>
        <p:spPr>
          <a:xfrm>
            <a:off x="2148840" y="387773"/>
            <a:ext cx="7729728" cy="1188720"/>
          </a:xfrm>
        </p:spPr>
        <p:txBody>
          <a:bodyPr anchor="ctr">
            <a:normAutofit/>
          </a:bodyPr>
          <a:lstStyle/>
          <a:p>
            <a:r>
              <a:rPr lang="en-GB" dirty="0"/>
              <a:t>photo-elicitation diaries</a:t>
            </a:r>
          </a:p>
        </p:txBody>
      </p:sp>
      <p:sp>
        <p:nvSpPr>
          <p:cNvPr id="4" name="Text Placeholder 3">
            <a:extLst>
              <a:ext uri="{FF2B5EF4-FFF2-40B4-BE49-F238E27FC236}">
                <a16:creationId xmlns:a16="http://schemas.microsoft.com/office/drawing/2014/main" id="{21E262C3-DA6A-47DE-A840-1C2EE917E87F}"/>
              </a:ext>
            </a:extLst>
          </p:cNvPr>
          <p:cNvSpPr>
            <a:spLocks noGrp="1"/>
          </p:cNvSpPr>
          <p:nvPr>
            <p:ph type="body" idx="1"/>
          </p:nvPr>
        </p:nvSpPr>
        <p:spPr>
          <a:xfrm>
            <a:off x="939282" y="2082271"/>
            <a:ext cx="4718304" cy="576262"/>
          </a:xfrm>
        </p:spPr>
        <p:txBody>
          <a:bodyPr/>
          <a:lstStyle/>
          <a:p>
            <a:r>
              <a:rPr lang="en-GB" dirty="0"/>
              <a:t>Why use Photo Diaries?</a:t>
            </a:r>
          </a:p>
        </p:txBody>
      </p:sp>
      <p:sp>
        <p:nvSpPr>
          <p:cNvPr id="5" name="Content Placeholder 4">
            <a:extLst>
              <a:ext uri="{FF2B5EF4-FFF2-40B4-BE49-F238E27FC236}">
                <a16:creationId xmlns:a16="http://schemas.microsoft.com/office/drawing/2014/main" id="{99B9BFE2-26CB-4E68-AF9D-F051B6512B09}"/>
              </a:ext>
            </a:extLst>
          </p:cNvPr>
          <p:cNvSpPr>
            <a:spLocks noGrp="1"/>
          </p:cNvSpPr>
          <p:nvPr>
            <p:ph sz="half" idx="2"/>
          </p:nvPr>
        </p:nvSpPr>
        <p:spPr>
          <a:xfrm>
            <a:off x="939282" y="2767914"/>
            <a:ext cx="5074422" cy="3781167"/>
          </a:xfrm>
        </p:spPr>
        <p:txBody>
          <a:bodyPr>
            <a:normAutofit/>
          </a:bodyPr>
          <a:lstStyle/>
          <a:p>
            <a:r>
              <a:rPr lang="en-GB" sz="2000" dirty="0"/>
              <a:t>When the visual is important (e.g. objects, environment, surroundings)</a:t>
            </a:r>
          </a:p>
          <a:p>
            <a:r>
              <a:rPr lang="en-GB" sz="2000" dirty="0"/>
              <a:t>Enables different insights into a given phenomenon - facilitates the </a:t>
            </a:r>
            <a:r>
              <a:rPr lang="en-GB" sz="2000" b="1" dirty="0"/>
              <a:t>exploration of the everyday, taken for granted </a:t>
            </a:r>
          </a:p>
          <a:p>
            <a:r>
              <a:rPr lang="en-GB" sz="2000" dirty="0"/>
              <a:t>Participant ease &amp; enjoyment</a:t>
            </a:r>
          </a:p>
          <a:p>
            <a:r>
              <a:rPr lang="en-GB" sz="2000" dirty="0"/>
              <a:t>Participant as researcher</a:t>
            </a:r>
          </a:p>
        </p:txBody>
      </p:sp>
      <p:sp>
        <p:nvSpPr>
          <p:cNvPr id="6" name="Text Placeholder 5">
            <a:extLst>
              <a:ext uri="{FF2B5EF4-FFF2-40B4-BE49-F238E27FC236}">
                <a16:creationId xmlns:a16="http://schemas.microsoft.com/office/drawing/2014/main" id="{5F47FB60-ED75-4467-B3FF-BA9240EEBD68}"/>
              </a:ext>
            </a:extLst>
          </p:cNvPr>
          <p:cNvSpPr>
            <a:spLocks noGrp="1"/>
          </p:cNvSpPr>
          <p:nvPr>
            <p:ph type="body" sz="quarter" idx="3"/>
          </p:nvPr>
        </p:nvSpPr>
        <p:spPr>
          <a:xfrm>
            <a:off x="6180671" y="2121746"/>
            <a:ext cx="4718304" cy="576262"/>
          </a:xfrm>
        </p:spPr>
        <p:txBody>
          <a:bodyPr/>
          <a:lstStyle/>
          <a:p>
            <a:r>
              <a:rPr lang="en-GB" dirty="0"/>
              <a:t>Challenges</a:t>
            </a:r>
          </a:p>
        </p:txBody>
      </p:sp>
      <p:sp>
        <p:nvSpPr>
          <p:cNvPr id="7" name="Content Placeholder 6">
            <a:extLst>
              <a:ext uri="{FF2B5EF4-FFF2-40B4-BE49-F238E27FC236}">
                <a16:creationId xmlns:a16="http://schemas.microsoft.com/office/drawing/2014/main" id="{5CAA2CBD-10AF-46D2-AFC7-C3D1BC9F9114}"/>
              </a:ext>
            </a:extLst>
          </p:cNvPr>
          <p:cNvSpPr>
            <a:spLocks noGrp="1"/>
          </p:cNvSpPr>
          <p:nvPr>
            <p:ph sz="quarter" idx="4"/>
          </p:nvPr>
        </p:nvSpPr>
        <p:spPr>
          <a:xfrm>
            <a:off x="6013704" y="2807389"/>
            <a:ext cx="5239014" cy="3428654"/>
          </a:xfrm>
        </p:spPr>
        <p:txBody>
          <a:bodyPr>
            <a:normAutofit/>
          </a:bodyPr>
          <a:lstStyle/>
          <a:p>
            <a:r>
              <a:rPr lang="en-GB" sz="2000" dirty="0"/>
              <a:t>Issues of anonymity &amp; privacy – a key challenge to be aware of throughout</a:t>
            </a:r>
          </a:p>
          <a:p>
            <a:r>
              <a:rPr lang="en-GB" sz="2000" dirty="0"/>
              <a:t>Whether or not to ask for written discussion at the time of taking the photograph – may lead to more practical challenges/ reduce ease</a:t>
            </a:r>
          </a:p>
          <a:p>
            <a:r>
              <a:rPr lang="en-GB" sz="2000" dirty="0"/>
              <a:t>How to analyse photographic data</a:t>
            </a:r>
          </a:p>
          <a:p>
            <a:endParaRPr lang="en-GB" dirty="0"/>
          </a:p>
        </p:txBody>
      </p:sp>
    </p:spTree>
    <p:extLst>
      <p:ext uri="{BB962C8B-B14F-4D97-AF65-F5344CB8AC3E}">
        <p14:creationId xmlns:p14="http://schemas.microsoft.com/office/powerpoint/2010/main" val="28483569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5CCC6CA-6574-4650-B66C-45EFC2D97756}"/>
              </a:ext>
            </a:extLst>
          </p:cNvPr>
          <p:cNvSpPr/>
          <p:nvPr/>
        </p:nvSpPr>
        <p:spPr>
          <a:xfrm>
            <a:off x="995265" y="1190787"/>
            <a:ext cx="3234612" cy="4161139"/>
          </a:xfrm>
          <a:prstGeom prst="rect">
            <a:avLst/>
          </a:prstGeom>
        </p:spPr>
        <p:txBody>
          <a:bodyPr wrap="square">
            <a:spAutoFit/>
          </a:bodyPr>
          <a:lstStyle/>
          <a:p>
            <a:r>
              <a:rPr lang="en-GB" b="1" dirty="0"/>
              <a:t>Research Question:</a:t>
            </a:r>
          </a:p>
          <a:p>
            <a:r>
              <a:rPr lang="en-GB" dirty="0"/>
              <a:t>How do people conceptualise work-life balance and work-life conflict in their daily lives?</a:t>
            </a:r>
          </a:p>
          <a:p>
            <a:endParaRPr lang="en-GB" dirty="0"/>
          </a:p>
          <a:p>
            <a:pPr>
              <a:lnSpc>
                <a:spcPct val="90000"/>
              </a:lnSpc>
              <a:spcBef>
                <a:spcPct val="20000"/>
              </a:spcBef>
              <a:spcAft>
                <a:spcPts val="600"/>
              </a:spcAft>
              <a:buClr>
                <a:schemeClr val="accent1"/>
              </a:buClr>
              <a:buSzPct val="115000"/>
              <a:buFont typeface="Arial"/>
              <a:buChar char="•"/>
            </a:pPr>
            <a:r>
              <a:rPr lang="en-US" b="1" dirty="0">
                <a:solidFill>
                  <a:schemeClr val="tx1">
                    <a:lumMod val="85000"/>
                    <a:lumOff val="15000"/>
                  </a:schemeClr>
                </a:solidFill>
              </a:rPr>
              <a:t>Duration: </a:t>
            </a:r>
            <a:r>
              <a:rPr lang="en-US" dirty="0">
                <a:solidFill>
                  <a:schemeClr val="tx1">
                    <a:lumMod val="85000"/>
                    <a:lumOff val="15000"/>
                  </a:schemeClr>
                </a:solidFill>
              </a:rPr>
              <a:t>2 weeks</a:t>
            </a:r>
          </a:p>
          <a:p>
            <a:pPr>
              <a:lnSpc>
                <a:spcPct val="90000"/>
              </a:lnSpc>
              <a:spcBef>
                <a:spcPct val="20000"/>
              </a:spcBef>
              <a:spcAft>
                <a:spcPts val="600"/>
              </a:spcAft>
              <a:buClr>
                <a:schemeClr val="accent1"/>
              </a:buClr>
              <a:buSzPct val="115000"/>
              <a:buFont typeface="Arial"/>
              <a:buChar char="•"/>
            </a:pPr>
            <a:endParaRPr lang="en-US" dirty="0">
              <a:solidFill>
                <a:schemeClr val="tx1">
                  <a:lumMod val="85000"/>
                  <a:lumOff val="15000"/>
                </a:schemeClr>
              </a:solidFill>
            </a:endParaRPr>
          </a:p>
          <a:p>
            <a:pPr>
              <a:lnSpc>
                <a:spcPct val="90000"/>
              </a:lnSpc>
              <a:spcBef>
                <a:spcPct val="20000"/>
              </a:spcBef>
              <a:spcAft>
                <a:spcPts val="600"/>
              </a:spcAft>
              <a:buClr>
                <a:schemeClr val="accent1"/>
              </a:buClr>
              <a:buSzPct val="115000"/>
              <a:buFont typeface="Arial"/>
              <a:buChar char="•"/>
            </a:pPr>
            <a:r>
              <a:rPr lang="en-US" b="1" dirty="0">
                <a:solidFill>
                  <a:schemeClr val="tx1">
                    <a:lumMod val="85000"/>
                    <a:lumOff val="15000"/>
                  </a:schemeClr>
                </a:solidFill>
              </a:rPr>
              <a:t>Diary Design: </a:t>
            </a:r>
            <a:r>
              <a:rPr lang="en-US" dirty="0">
                <a:solidFill>
                  <a:schemeClr val="tx1">
                    <a:lumMod val="85000"/>
                    <a:lumOff val="15000"/>
                  </a:schemeClr>
                </a:solidFill>
              </a:rPr>
              <a:t>Event or ‘object’ contingent, unstructured</a:t>
            </a:r>
          </a:p>
          <a:p>
            <a:pPr>
              <a:lnSpc>
                <a:spcPct val="90000"/>
              </a:lnSpc>
              <a:spcBef>
                <a:spcPct val="20000"/>
              </a:spcBef>
              <a:spcAft>
                <a:spcPts val="600"/>
              </a:spcAft>
              <a:buClr>
                <a:schemeClr val="accent1"/>
              </a:buClr>
              <a:buSzPct val="115000"/>
              <a:buFont typeface="Arial"/>
              <a:buChar char="•"/>
            </a:pPr>
            <a:endParaRPr lang="en-US" dirty="0">
              <a:solidFill>
                <a:schemeClr val="tx1">
                  <a:lumMod val="85000"/>
                  <a:lumOff val="15000"/>
                </a:schemeClr>
              </a:solidFill>
            </a:endParaRPr>
          </a:p>
          <a:p>
            <a:pPr>
              <a:lnSpc>
                <a:spcPct val="90000"/>
              </a:lnSpc>
              <a:spcBef>
                <a:spcPct val="20000"/>
              </a:spcBef>
              <a:spcAft>
                <a:spcPts val="600"/>
              </a:spcAft>
              <a:buClr>
                <a:schemeClr val="accent1"/>
              </a:buClr>
              <a:buSzPct val="115000"/>
              <a:buFont typeface="Arial"/>
              <a:buChar char="•"/>
            </a:pPr>
            <a:r>
              <a:rPr lang="en-US" b="1" dirty="0">
                <a:solidFill>
                  <a:schemeClr val="tx1">
                    <a:lumMod val="85000"/>
                    <a:lumOff val="15000"/>
                  </a:schemeClr>
                </a:solidFill>
              </a:rPr>
              <a:t>Other Methods: </a:t>
            </a:r>
            <a:r>
              <a:rPr lang="en-US" dirty="0">
                <a:solidFill>
                  <a:schemeClr val="tx1">
                    <a:lumMod val="85000"/>
                    <a:lumOff val="15000"/>
                  </a:schemeClr>
                </a:solidFill>
              </a:rPr>
              <a:t>Follow-up interviews</a:t>
            </a:r>
          </a:p>
          <a:p>
            <a:endParaRPr lang="en-GB" dirty="0"/>
          </a:p>
        </p:txBody>
      </p:sp>
      <p:pic>
        <p:nvPicPr>
          <p:cNvPr id="10" name="Picture 9">
            <a:extLst>
              <a:ext uri="{FF2B5EF4-FFF2-40B4-BE49-F238E27FC236}">
                <a16:creationId xmlns:a16="http://schemas.microsoft.com/office/drawing/2014/main" id="{1C178BE8-2961-46CC-A588-A23D6DAA1E28}"/>
              </a:ext>
            </a:extLst>
          </p:cNvPr>
          <p:cNvPicPr>
            <a:picLocks noChangeAspect="1"/>
          </p:cNvPicPr>
          <p:nvPr/>
        </p:nvPicPr>
        <p:blipFill>
          <a:blip r:embed="rId3"/>
          <a:stretch>
            <a:fillRect/>
          </a:stretch>
        </p:blipFill>
        <p:spPr>
          <a:xfrm>
            <a:off x="4907903" y="1237861"/>
            <a:ext cx="6938108" cy="5360647"/>
          </a:xfrm>
          <a:prstGeom prst="rect">
            <a:avLst/>
          </a:prstGeom>
        </p:spPr>
      </p:pic>
      <p:sp>
        <p:nvSpPr>
          <p:cNvPr id="13" name="Rectangle 12">
            <a:extLst>
              <a:ext uri="{FF2B5EF4-FFF2-40B4-BE49-F238E27FC236}">
                <a16:creationId xmlns:a16="http://schemas.microsoft.com/office/drawing/2014/main" id="{6EAB8B22-E649-47AD-895F-E10F03944B42}"/>
              </a:ext>
            </a:extLst>
          </p:cNvPr>
          <p:cNvSpPr/>
          <p:nvPr/>
        </p:nvSpPr>
        <p:spPr>
          <a:xfrm>
            <a:off x="864637" y="5234874"/>
            <a:ext cx="3912636" cy="1077218"/>
          </a:xfrm>
          <a:prstGeom prst="rect">
            <a:avLst/>
          </a:prstGeom>
        </p:spPr>
        <p:txBody>
          <a:bodyPr wrap="square">
            <a:spAutoFit/>
          </a:bodyPr>
          <a:lstStyle/>
          <a:p>
            <a:r>
              <a:rPr lang="en-GB" sz="1600" dirty="0">
                <a:solidFill>
                  <a:srgbClr val="7030A0"/>
                </a:solidFill>
              </a:rPr>
              <a:t>We drew upon Vince and Warren’s (2012) notion of responsible photography to underpin the instructions for the research participants </a:t>
            </a:r>
          </a:p>
        </p:txBody>
      </p:sp>
      <p:pic>
        <p:nvPicPr>
          <p:cNvPr id="3" name="Picture 2">
            <a:extLst>
              <a:ext uri="{FF2B5EF4-FFF2-40B4-BE49-F238E27FC236}">
                <a16:creationId xmlns:a16="http://schemas.microsoft.com/office/drawing/2014/main" id="{C6C25E37-FD48-432E-8713-15B94ECA35C1}"/>
              </a:ext>
            </a:extLst>
          </p:cNvPr>
          <p:cNvPicPr>
            <a:picLocks noChangeAspect="1"/>
          </p:cNvPicPr>
          <p:nvPr/>
        </p:nvPicPr>
        <p:blipFill>
          <a:blip r:embed="rId4"/>
          <a:stretch>
            <a:fillRect/>
          </a:stretch>
        </p:blipFill>
        <p:spPr>
          <a:xfrm>
            <a:off x="2215559" y="93694"/>
            <a:ext cx="7760881" cy="890596"/>
          </a:xfrm>
          <a:prstGeom prst="rect">
            <a:avLst/>
          </a:prstGeom>
        </p:spPr>
      </p:pic>
    </p:spTree>
    <p:extLst>
      <p:ext uri="{BB962C8B-B14F-4D97-AF65-F5344CB8AC3E}">
        <p14:creationId xmlns:p14="http://schemas.microsoft.com/office/powerpoint/2010/main" val="6007335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B4ED765-3A79-4E31-B669-F5A13501DEA4}"/>
              </a:ext>
            </a:extLst>
          </p:cNvPr>
          <p:cNvSpPr txBox="1"/>
          <p:nvPr/>
        </p:nvSpPr>
        <p:spPr>
          <a:xfrm>
            <a:off x="696685" y="1251681"/>
            <a:ext cx="4657910" cy="5909310"/>
          </a:xfrm>
          <a:prstGeom prst="rect">
            <a:avLst/>
          </a:prstGeom>
          <a:noFill/>
        </p:spPr>
        <p:txBody>
          <a:bodyPr wrap="square" rtlCol="0">
            <a:spAutoFit/>
          </a:bodyPr>
          <a:lstStyle/>
          <a:p>
            <a:r>
              <a:rPr lang="en-GB" b="1" dirty="0"/>
              <a:t>Why Photo Diaries?</a:t>
            </a:r>
          </a:p>
          <a:p>
            <a:endParaRPr lang="en-GB" b="1" dirty="0"/>
          </a:p>
          <a:p>
            <a:r>
              <a:rPr lang="en-GB" dirty="0"/>
              <a:t>Desire to capture daily lived experiences from participants perspectives – ‘Episodic Snapshots’</a:t>
            </a:r>
          </a:p>
          <a:p>
            <a:endParaRPr lang="en-GB" dirty="0"/>
          </a:p>
          <a:p>
            <a:r>
              <a:rPr lang="en-GB" dirty="0"/>
              <a:t>Lived experience is multi-modal &amp; visual cues can be important - to gain a deeper understanding of the </a:t>
            </a:r>
            <a:r>
              <a:rPr lang="en-GB" i="1" dirty="0"/>
              <a:t>holistic nature </a:t>
            </a:r>
            <a:r>
              <a:rPr lang="en-GB" dirty="0"/>
              <a:t>of the work-life relationship</a:t>
            </a:r>
          </a:p>
          <a:p>
            <a:endParaRPr lang="en-GB" dirty="0"/>
          </a:p>
          <a:p>
            <a:r>
              <a:rPr lang="en-GB" dirty="0"/>
              <a:t>Use of photos as a ‘conversational technology’ &amp; strong participant-led approach</a:t>
            </a:r>
          </a:p>
          <a:p>
            <a:endParaRPr lang="en-GB" dirty="0"/>
          </a:p>
          <a:p>
            <a:r>
              <a:rPr lang="en-GB" dirty="0"/>
              <a:t>Ease of use for participants to enable us to access a diverse sample</a:t>
            </a:r>
          </a:p>
          <a:p>
            <a:endParaRPr lang="en-GB" dirty="0"/>
          </a:p>
          <a:p>
            <a:r>
              <a:rPr lang="en-GB" dirty="0"/>
              <a:t>Photos can now be easily taken on most smart phones</a:t>
            </a:r>
          </a:p>
          <a:p>
            <a:endParaRPr lang="en-GB" dirty="0"/>
          </a:p>
          <a:p>
            <a:endParaRPr lang="en-GB" dirty="0"/>
          </a:p>
          <a:p>
            <a:endParaRPr lang="en-GB" dirty="0"/>
          </a:p>
        </p:txBody>
      </p:sp>
      <p:sp>
        <p:nvSpPr>
          <p:cNvPr id="5" name="Rectangle 4">
            <a:extLst>
              <a:ext uri="{FF2B5EF4-FFF2-40B4-BE49-F238E27FC236}">
                <a16:creationId xmlns:a16="http://schemas.microsoft.com/office/drawing/2014/main" id="{538EA632-F8E3-417E-9E84-42F5259C6C0B}"/>
              </a:ext>
            </a:extLst>
          </p:cNvPr>
          <p:cNvSpPr/>
          <p:nvPr/>
        </p:nvSpPr>
        <p:spPr>
          <a:xfrm>
            <a:off x="5561045" y="5240636"/>
            <a:ext cx="6251511" cy="830997"/>
          </a:xfrm>
          <a:prstGeom prst="rect">
            <a:avLst/>
          </a:prstGeom>
        </p:spPr>
        <p:txBody>
          <a:bodyPr wrap="square">
            <a:spAutoFit/>
          </a:bodyPr>
          <a:lstStyle/>
          <a:p>
            <a:r>
              <a:rPr lang="en-GB" sz="1600" dirty="0">
                <a:solidFill>
                  <a:srgbClr val="0070C0"/>
                </a:solidFill>
              </a:rPr>
              <a:t>Cassell, C., Malik, F., &amp; Radcliffe, L. S. (2016). Using photo-elicitation to understand experiences of work–life balance. In </a:t>
            </a:r>
            <a:r>
              <a:rPr lang="en-GB" sz="1600" i="1" dirty="0">
                <a:solidFill>
                  <a:srgbClr val="0070C0"/>
                </a:solidFill>
              </a:rPr>
              <a:t>Handbook of Qualitative Research Methods on Human Resource Management</a:t>
            </a:r>
            <a:r>
              <a:rPr lang="en-GB" sz="1600" dirty="0">
                <a:solidFill>
                  <a:srgbClr val="0070C0"/>
                </a:solidFill>
              </a:rPr>
              <a:t>. Edward Elgar Publishing</a:t>
            </a:r>
            <a:r>
              <a:rPr lang="en-GB" sz="1400" dirty="0">
                <a:solidFill>
                  <a:srgbClr val="0070C0"/>
                </a:solidFill>
                <a:latin typeface="Arial" panose="020B0604020202020204" pitchFamily="34" charset="0"/>
              </a:rPr>
              <a:t>.</a:t>
            </a:r>
            <a:endParaRPr lang="en-GB" sz="1400" dirty="0">
              <a:solidFill>
                <a:srgbClr val="0070C0"/>
              </a:solidFill>
            </a:endParaRPr>
          </a:p>
        </p:txBody>
      </p:sp>
      <p:pic>
        <p:nvPicPr>
          <p:cNvPr id="6" name="Picture 5">
            <a:extLst>
              <a:ext uri="{FF2B5EF4-FFF2-40B4-BE49-F238E27FC236}">
                <a16:creationId xmlns:a16="http://schemas.microsoft.com/office/drawing/2014/main" id="{1C8B058B-C383-49FA-A6A4-0F4E3FB77141}"/>
              </a:ext>
            </a:extLst>
          </p:cNvPr>
          <p:cNvPicPr/>
          <p:nvPr/>
        </p:nvPicPr>
        <p:blipFill rotWithShape="1">
          <a:blip r:embed="rId3"/>
          <a:srcRect l="20908" r="18230" b="-2"/>
          <a:stretch/>
        </p:blipFill>
        <p:spPr>
          <a:xfrm rot="20099007">
            <a:off x="6440008" y="1444303"/>
            <a:ext cx="2223135" cy="1909445"/>
          </a:xfrm>
          <a:prstGeom prst="rect">
            <a:avLst/>
          </a:prstGeom>
        </p:spPr>
      </p:pic>
      <p:pic>
        <p:nvPicPr>
          <p:cNvPr id="7" name="Picture 6">
            <a:extLst>
              <a:ext uri="{FF2B5EF4-FFF2-40B4-BE49-F238E27FC236}">
                <a16:creationId xmlns:a16="http://schemas.microsoft.com/office/drawing/2014/main" id="{AB08F844-0AC7-45C2-A997-7607A2E9151E}"/>
              </a:ext>
            </a:extLst>
          </p:cNvPr>
          <p:cNvPicPr/>
          <p:nvPr/>
        </p:nvPicPr>
        <p:blipFill rotWithShape="1">
          <a:blip r:embed="rId4"/>
          <a:srcRect l="26930" r="32758" b="-1"/>
          <a:stretch/>
        </p:blipFill>
        <p:spPr>
          <a:xfrm rot="527865">
            <a:off x="8727628" y="1412611"/>
            <a:ext cx="2228215" cy="1609725"/>
          </a:xfrm>
          <a:prstGeom prst="rect">
            <a:avLst/>
          </a:prstGeom>
        </p:spPr>
      </p:pic>
      <p:pic>
        <p:nvPicPr>
          <p:cNvPr id="8" name="Picture 7">
            <a:extLst>
              <a:ext uri="{FF2B5EF4-FFF2-40B4-BE49-F238E27FC236}">
                <a16:creationId xmlns:a16="http://schemas.microsoft.com/office/drawing/2014/main" id="{6422C8EB-1314-44E4-8B6B-6762BFF6017A}"/>
              </a:ext>
            </a:extLst>
          </p:cNvPr>
          <p:cNvPicPr/>
          <p:nvPr/>
        </p:nvPicPr>
        <p:blipFill rotWithShape="1">
          <a:blip r:embed="rId5"/>
          <a:srcRect t="-1" r="35" b="12643"/>
          <a:stretch/>
        </p:blipFill>
        <p:spPr bwMode="auto">
          <a:xfrm rot="884514">
            <a:off x="6632691" y="3445592"/>
            <a:ext cx="2244725" cy="1414145"/>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9EE1CA62-6163-4599-81FE-3DB2C14D58D8}"/>
              </a:ext>
            </a:extLst>
          </p:cNvPr>
          <p:cNvPicPr/>
          <p:nvPr/>
        </p:nvPicPr>
        <p:blipFill rotWithShape="1">
          <a:blip r:embed="rId6"/>
          <a:srcRect l="24329" r="21449" b="6"/>
          <a:stretch/>
        </p:blipFill>
        <p:spPr>
          <a:xfrm rot="20979610">
            <a:off x="8572752" y="3121201"/>
            <a:ext cx="2237740" cy="1600200"/>
          </a:xfrm>
          <a:prstGeom prst="rect">
            <a:avLst/>
          </a:prstGeom>
        </p:spPr>
      </p:pic>
      <p:sp>
        <p:nvSpPr>
          <p:cNvPr id="10" name="Title 1">
            <a:extLst>
              <a:ext uri="{FF2B5EF4-FFF2-40B4-BE49-F238E27FC236}">
                <a16:creationId xmlns:a16="http://schemas.microsoft.com/office/drawing/2014/main" id="{01CB77E0-AC9F-4D22-8B3E-4F7D39B369C4}"/>
              </a:ext>
            </a:extLst>
          </p:cNvPr>
          <p:cNvSpPr txBox="1">
            <a:spLocks/>
          </p:cNvSpPr>
          <p:nvPr/>
        </p:nvSpPr>
        <p:spPr bwMode="black">
          <a:xfrm>
            <a:off x="1429965" y="217856"/>
            <a:ext cx="9601200" cy="666750"/>
          </a:xfrm>
          <a:prstGeom prst="rect">
            <a:avLst/>
          </a:prstGeom>
          <a:solidFill>
            <a:srgbClr val="FFFFFF"/>
          </a:solidFill>
          <a:ln w="31750" cap="sq">
            <a:solidFill>
              <a:srgbClr val="404040"/>
            </a:solidFill>
            <a:miter lim="800000"/>
          </a:ln>
        </p:spPr>
        <p:txBody>
          <a:bodyPr vert="horz" lIns="182880" tIns="182880" rIns="182880" bIns="182880" rtlCol="0" anchor="ctr">
            <a:normAutofit fontScale="25000" lnSpcReduction="20000"/>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br>
              <a:rPr lang="en-US" dirty="0"/>
            </a:br>
            <a:r>
              <a:rPr lang="en-US" sz="11200" dirty="0"/>
              <a:t>Example cont.</a:t>
            </a:r>
            <a:br>
              <a:rPr lang="en-GB" dirty="0"/>
            </a:br>
            <a:endParaRPr lang="en-GB" dirty="0"/>
          </a:p>
        </p:txBody>
      </p:sp>
    </p:spTree>
    <p:extLst>
      <p:ext uri="{BB962C8B-B14F-4D97-AF65-F5344CB8AC3E}">
        <p14:creationId xmlns:p14="http://schemas.microsoft.com/office/powerpoint/2010/main" val="39677622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40175-4094-49A9-B0CF-EF175C00E580}"/>
              </a:ext>
            </a:extLst>
          </p:cNvPr>
          <p:cNvSpPr>
            <a:spLocks noGrp="1"/>
          </p:cNvSpPr>
          <p:nvPr>
            <p:ph type="title"/>
          </p:nvPr>
        </p:nvSpPr>
        <p:spPr/>
        <p:txBody>
          <a:bodyPr>
            <a:normAutofit fontScale="90000"/>
          </a:bodyPr>
          <a:lstStyle/>
          <a:p>
            <a:br>
              <a:rPr lang="en-US" dirty="0"/>
            </a:br>
            <a:r>
              <a:rPr lang="en-US" dirty="0"/>
              <a:t>multi-modal qualitative ‘App’ diaries</a:t>
            </a:r>
            <a:br>
              <a:rPr lang="en-GB" dirty="0"/>
            </a:br>
            <a:endParaRPr lang="en-GB" dirty="0"/>
          </a:p>
        </p:txBody>
      </p:sp>
    </p:spTree>
    <p:extLst>
      <p:ext uri="{BB962C8B-B14F-4D97-AF65-F5344CB8AC3E}">
        <p14:creationId xmlns:p14="http://schemas.microsoft.com/office/powerpoint/2010/main" val="11965562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3B99E-0D68-4FFF-B71E-8C6284A9CDDB}"/>
              </a:ext>
            </a:extLst>
          </p:cNvPr>
          <p:cNvSpPr>
            <a:spLocks noGrp="1"/>
          </p:cNvSpPr>
          <p:nvPr>
            <p:ph type="title"/>
          </p:nvPr>
        </p:nvSpPr>
        <p:spPr>
          <a:xfrm>
            <a:off x="2231136" y="351849"/>
            <a:ext cx="7729728" cy="1188720"/>
          </a:xfrm>
        </p:spPr>
        <p:txBody>
          <a:bodyPr/>
          <a:lstStyle/>
          <a:p>
            <a:r>
              <a:rPr lang="en-GB" dirty="0"/>
              <a:t>App based diaries  </a:t>
            </a:r>
          </a:p>
        </p:txBody>
      </p:sp>
      <p:sp>
        <p:nvSpPr>
          <p:cNvPr id="3" name="Content Placeholder 2">
            <a:extLst>
              <a:ext uri="{FF2B5EF4-FFF2-40B4-BE49-F238E27FC236}">
                <a16:creationId xmlns:a16="http://schemas.microsoft.com/office/drawing/2014/main" id="{0E99BC17-898D-4964-8008-8C3A44659522}"/>
              </a:ext>
            </a:extLst>
          </p:cNvPr>
          <p:cNvSpPr>
            <a:spLocks noGrp="1"/>
          </p:cNvSpPr>
          <p:nvPr>
            <p:ph idx="1"/>
          </p:nvPr>
        </p:nvSpPr>
        <p:spPr>
          <a:xfrm>
            <a:off x="332362" y="1828446"/>
            <a:ext cx="6788285" cy="4805818"/>
          </a:xfrm>
        </p:spPr>
        <p:txBody>
          <a:bodyPr>
            <a:normAutofit fontScale="85000" lnSpcReduction="20000"/>
          </a:bodyPr>
          <a:lstStyle/>
          <a:p>
            <a:r>
              <a:rPr lang="en-GB" dirty="0"/>
              <a:t>Two dominant approaches </a:t>
            </a:r>
          </a:p>
          <a:p>
            <a:pPr marL="571500" lvl="1" indent="-342900">
              <a:buFont typeface="+mj-lt"/>
              <a:buAutoNum type="arabicPeriod"/>
            </a:pPr>
            <a:r>
              <a:rPr lang="en-GB" dirty="0">
                <a:highlight>
                  <a:srgbClr val="FFFF00"/>
                </a:highlight>
              </a:rPr>
              <a:t>Existing apps (secondary use of apps like </a:t>
            </a:r>
            <a:r>
              <a:rPr lang="en-GB" dirty="0" err="1">
                <a:highlight>
                  <a:srgbClr val="FFFF00"/>
                </a:highlight>
              </a:rPr>
              <a:t>Whatsapp</a:t>
            </a:r>
            <a:r>
              <a:rPr lang="en-GB" dirty="0">
                <a:highlight>
                  <a:srgbClr val="FFFF00"/>
                </a:highlight>
              </a:rPr>
              <a:t> for data collection) </a:t>
            </a:r>
          </a:p>
          <a:p>
            <a:pPr marL="571500" lvl="1" indent="-342900">
              <a:buFont typeface="+mj-lt"/>
              <a:buAutoNum type="arabicPeriod"/>
            </a:pPr>
            <a:r>
              <a:rPr lang="en-GB" dirty="0"/>
              <a:t>Custom apps (primary app development for data collection) </a:t>
            </a:r>
          </a:p>
          <a:p>
            <a:pPr marL="342900" indent="-342900">
              <a:buFont typeface="+mj-lt"/>
              <a:buAutoNum type="arabicPeriod"/>
            </a:pPr>
            <a:endParaRPr lang="en-GB" dirty="0"/>
          </a:p>
          <a:p>
            <a:pPr marL="0" indent="0">
              <a:buNone/>
            </a:pPr>
            <a:r>
              <a:rPr lang="en-GB" dirty="0"/>
              <a:t>WhatsApp based data collection (see Kaufman, 2019): </a:t>
            </a:r>
          </a:p>
          <a:p>
            <a:r>
              <a:rPr lang="en-GB" dirty="0"/>
              <a:t>No cost to researcher or researched </a:t>
            </a:r>
          </a:p>
          <a:p>
            <a:r>
              <a:rPr lang="en-GB" dirty="0"/>
              <a:t>Built-in multimodal data collection; enables flexible and ‘textured’ reporting such as use of emojis, photos and voice notes    </a:t>
            </a:r>
          </a:p>
          <a:p>
            <a:r>
              <a:rPr lang="en-GB" dirty="0"/>
              <a:t>Notifications help ensure diary completion and high level of contact maintenance </a:t>
            </a:r>
          </a:p>
          <a:p>
            <a:r>
              <a:rPr lang="en-GB" dirty="0"/>
              <a:t>Flexibility in terms of participant recording and sampling (e.g.  Nationally and internationally dispersed samples + Pandemic friendly data collection </a:t>
            </a:r>
            <a:r>
              <a:rPr lang="en-GB" dirty="0">
                <a:sym typeface="Wingdings" panose="05000000000000000000" pitchFamily="2" charset="2"/>
              </a:rPr>
              <a:t> </a:t>
            </a:r>
            <a:r>
              <a:rPr lang="en-GB" dirty="0"/>
              <a:t> )</a:t>
            </a:r>
          </a:p>
          <a:p>
            <a:r>
              <a:rPr lang="en-GB" dirty="0"/>
              <a:t>End-to-end encryption, but important to adhere to university and GDPR data protection guidelines</a:t>
            </a:r>
          </a:p>
          <a:p>
            <a:r>
              <a:rPr lang="en-GB" dirty="0"/>
              <a:t>But important to consider… </a:t>
            </a:r>
          </a:p>
          <a:p>
            <a:pPr lvl="1"/>
            <a:r>
              <a:rPr lang="en-GB" dirty="0"/>
              <a:t>Intrusion to typically ‘private sphere’ “</a:t>
            </a:r>
            <a:r>
              <a:rPr lang="en-GB" dirty="0" err="1"/>
              <a:t>whatsApp</a:t>
            </a:r>
            <a:r>
              <a:rPr lang="en-GB" dirty="0"/>
              <a:t> as an unusual space for research” (Kaufman, 2019 p. 240) </a:t>
            </a:r>
          </a:p>
          <a:p>
            <a:pPr lvl="1"/>
            <a:r>
              <a:rPr lang="en-GB" dirty="0"/>
              <a:t>Ending the researcher-researched relationship </a:t>
            </a:r>
          </a:p>
          <a:p>
            <a:pPr lvl="1"/>
            <a:endParaRPr lang="en-GB" dirty="0"/>
          </a:p>
          <a:p>
            <a:endParaRPr lang="en-GB" dirty="0"/>
          </a:p>
          <a:p>
            <a:pPr marL="342900" indent="-342900">
              <a:buFont typeface="+mj-lt"/>
              <a:buAutoNum type="arabicPeriod"/>
            </a:pPr>
            <a:endParaRPr lang="en-GB" dirty="0"/>
          </a:p>
        </p:txBody>
      </p:sp>
      <p:sp>
        <p:nvSpPr>
          <p:cNvPr id="11" name="TextBox 10">
            <a:extLst>
              <a:ext uri="{FF2B5EF4-FFF2-40B4-BE49-F238E27FC236}">
                <a16:creationId xmlns:a16="http://schemas.microsoft.com/office/drawing/2014/main" id="{A805AE29-5246-4FF0-AE8D-25A6DCCBAE50}"/>
              </a:ext>
            </a:extLst>
          </p:cNvPr>
          <p:cNvSpPr txBox="1"/>
          <p:nvPr/>
        </p:nvSpPr>
        <p:spPr>
          <a:xfrm>
            <a:off x="7898860" y="1760706"/>
            <a:ext cx="3375497" cy="369332"/>
          </a:xfrm>
          <a:prstGeom prst="rect">
            <a:avLst/>
          </a:prstGeom>
          <a:noFill/>
        </p:spPr>
        <p:txBody>
          <a:bodyPr wrap="square" rtlCol="0">
            <a:spAutoFit/>
          </a:bodyPr>
          <a:lstStyle/>
          <a:p>
            <a:r>
              <a:rPr lang="en-GB" dirty="0"/>
              <a:t>WhatsApp diaries in practice: </a:t>
            </a:r>
          </a:p>
        </p:txBody>
      </p:sp>
      <p:pic>
        <p:nvPicPr>
          <p:cNvPr id="16" name="Picture 15">
            <a:extLst>
              <a:ext uri="{FF2B5EF4-FFF2-40B4-BE49-F238E27FC236}">
                <a16:creationId xmlns:a16="http://schemas.microsoft.com/office/drawing/2014/main" id="{5A302645-457F-4318-82F5-3721E7AABD8A}"/>
              </a:ext>
            </a:extLst>
          </p:cNvPr>
          <p:cNvPicPr>
            <a:picLocks noChangeAspect="1"/>
          </p:cNvPicPr>
          <p:nvPr/>
        </p:nvPicPr>
        <p:blipFill rotWithShape="1">
          <a:blip r:embed="rId3"/>
          <a:srcRect r="50000"/>
          <a:stretch/>
        </p:blipFill>
        <p:spPr>
          <a:xfrm rot="615112">
            <a:off x="7084374" y="2533467"/>
            <a:ext cx="4841132" cy="3429000"/>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0599696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5BBEC-CD68-4ADC-8B08-337324569FBF}"/>
              </a:ext>
            </a:extLst>
          </p:cNvPr>
          <p:cNvSpPr>
            <a:spLocks noGrp="1"/>
          </p:cNvSpPr>
          <p:nvPr>
            <p:ph type="title"/>
          </p:nvPr>
        </p:nvSpPr>
        <p:spPr>
          <a:xfrm>
            <a:off x="485180" y="0"/>
            <a:ext cx="10944820" cy="1118681"/>
          </a:xfrm>
        </p:spPr>
        <p:txBody>
          <a:bodyPr>
            <a:normAutofit fontScale="90000"/>
          </a:bodyPr>
          <a:lstStyle/>
          <a:p>
            <a:r>
              <a:rPr lang="en-GB" sz="3600" dirty="0">
                <a:solidFill>
                  <a:schemeClr val="tx1"/>
                </a:solidFill>
              </a:rPr>
              <a:t>Diary App: Workplace mistreatment</a:t>
            </a:r>
            <a:br>
              <a:rPr lang="en-GB" sz="3600" dirty="0">
                <a:solidFill>
                  <a:schemeClr val="tx1"/>
                </a:solidFill>
              </a:rPr>
            </a:br>
            <a:r>
              <a:rPr lang="en-GB" sz="3600" dirty="0">
                <a:solidFill>
                  <a:schemeClr val="tx1"/>
                </a:solidFill>
              </a:rPr>
              <a:t>“WIM diary” </a:t>
            </a:r>
          </a:p>
        </p:txBody>
      </p:sp>
      <p:sp>
        <p:nvSpPr>
          <p:cNvPr id="3" name="Content Placeholder 2">
            <a:extLst>
              <a:ext uri="{FF2B5EF4-FFF2-40B4-BE49-F238E27FC236}">
                <a16:creationId xmlns:a16="http://schemas.microsoft.com/office/drawing/2014/main" id="{713B8E46-AF1A-4171-A910-7818555AEC12}"/>
              </a:ext>
            </a:extLst>
          </p:cNvPr>
          <p:cNvSpPr>
            <a:spLocks noGrp="1"/>
          </p:cNvSpPr>
          <p:nvPr>
            <p:ph idx="1"/>
          </p:nvPr>
        </p:nvSpPr>
        <p:spPr>
          <a:xfrm>
            <a:off x="485179" y="1499286"/>
            <a:ext cx="11334785" cy="5091194"/>
          </a:xfrm>
        </p:spPr>
        <p:txBody>
          <a:bodyPr anchor="ctr">
            <a:normAutofit/>
          </a:bodyPr>
          <a:lstStyle/>
          <a:p>
            <a:pPr>
              <a:lnSpc>
                <a:spcPct val="90000"/>
              </a:lnSpc>
            </a:pPr>
            <a:r>
              <a:rPr lang="en-GB" sz="2000" dirty="0">
                <a:solidFill>
                  <a:srgbClr val="212121"/>
                </a:solidFill>
              </a:rPr>
              <a:t>Why a diary? Why an app diary?  </a:t>
            </a:r>
          </a:p>
          <a:p>
            <a:pPr marL="800100" lvl="1" indent="-342900">
              <a:lnSpc>
                <a:spcPct val="90000"/>
              </a:lnSpc>
              <a:buFont typeface="+mj-lt"/>
              <a:buAutoNum type="arabicPeriod"/>
            </a:pPr>
            <a:r>
              <a:rPr lang="en-GB" sz="1600" dirty="0">
                <a:solidFill>
                  <a:srgbClr val="212121"/>
                </a:solidFill>
              </a:rPr>
              <a:t> The experience of mistreatment at work is a well researched area, with studies consistently demonstrating its prevalent and destructive nature (Branch et al., 2013; Nielsen &amp; </a:t>
            </a:r>
            <a:r>
              <a:rPr lang="en-GB" sz="1600" dirty="0" err="1">
                <a:solidFill>
                  <a:srgbClr val="212121"/>
                </a:solidFill>
              </a:rPr>
              <a:t>Einarsen</a:t>
            </a:r>
            <a:r>
              <a:rPr lang="en-GB" sz="1600" dirty="0">
                <a:solidFill>
                  <a:srgbClr val="212121"/>
                </a:solidFill>
              </a:rPr>
              <a:t>, 2012). Yet despite this plethora of research, the phenomena as it is subjectively experienced over time is not well understood. (theoretical rationale) </a:t>
            </a:r>
          </a:p>
          <a:p>
            <a:pPr marL="800100" lvl="1" indent="-342900">
              <a:lnSpc>
                <a:spcPct val="90000"/>
              </a:lnSpc>
              <a:buFont typeface="+mj-lt"/>
              <a:buAutoNum type="arabicPeriod"/>
            </a:pPr>
            <a:r>
              <a:rPr lang="en-GB" sz="1600" dirty="0">
                <a:solidFill>
                  <a:srgbClr val="212121"/>
                </a:solidFill>
              </a:rPr>
              <a:t>Mistreated individuals are strongly advised (i.e. ACAS, CIPD, UNISON) to keep records of interactions and events so as to provide them with ‘evidence’ should they seek to report their mistreatment (practical rationale) </a:t>
            </a:r>
          </a:p>
          <a:p>
            <a:pPr>
              <a:lnSpc>
                <a:spcPct val="90000"/>
              </a:lnSpc>
            </a:pPr>
            <a:r>
              <a:rPr lang="en-GB" sz="2000" dirty="0">
                <a:solidFill>
                  <a:srgbClr val="212121"/>
                </a:solidFill>
              </a:rPr>
              <a:t>The aims of using diary methodology in researching mistreatment were threefold: </a:t>
            </a:r>
          </a:p>
          <a:p>
            <a:pPr marL="800100" lvl="1" indent="-342900">
              <a:lnSpc>
                <a:spcPct val="90000"/>
              </a:lnSpc>
              <a:buFont typeface="+mj-lt"/>
              <a:buAutoNum type="arabicPeriod"/>
            </a:pPr>
            <a:r>
              <a:rPr lang="en-GB" sz="1600" dirty="0">
                <a:solidFill>
                  <a:srgbClr val="212121"/>
                </a:solidFill>
              </a:rPr>
              <a:t>Explore how mistreated employees experience, respond to and make sense of their experiences on a day-to-day basis and over time.</a:t>
            </a:r>
          </a:p>
          <a:p>
            <a:pPr marL="800100" lvl="1" indent="-342900">
              <a:lnSpc>
                <a:spcPct val="90000"/>
              </a:lnSpc>
              <a:buFont typeface="+mj-lt"/>
              <a:buAutoNum type="arabicPeriod"/>
            </a:pPr>
            <a:r>
              <a:rPr lang="en-GB" sz="1600" dirty="0">
                <a:solidFill>
                  <a:srgbClr val="212121"/>
                </a:solidFill>
              </a:rPr>
              <a:t>Explore variations of these processes across men and women.</a:t>
            </a:r>
          </a:p>
          <a:p>
            <a:pPr marL="800100" lvl="1" indent="-342900">
              <a:lnSpc>
                <a:spcPct val="90000"/>
              </a:lnSpc>
              <a:buFont typeface="+mj-lt"/>
              <a:buAutoNum type="arabicPeriod"/>
            </a:pPr>
            <a:r>
              <a:rPr lang="en-GB" sz="1600" dirty="0">
                <a:solidFill>
                  <a:srgbClr val="212121"/>
                </a:solidFill>
              </a:rPr>
              <a:t>(Emergent) Explore the feasibility of an app based diary in assisting mistreated individuals keep record of their experience(s)</a:t>
            </a:r>
          </a:p>
          <a:p>
            <a:pPr>
              <a:lnSpc>
                <a:spcPct val="90000"/>
              </a:lnSpc>
            </a:pPr>
            <a:endParaRPr lang="en-GB" sz="1700" dirty="0">
              <a:solidFill>
                <a:srgbClr val="212121"/>
              </a:solidFill>
            </a:endParaRPr>
          </a:p>
        </p:txBody>
      </p:sp>
    </p:spTree>
    <p:extLst>
      <p:ext uri="{BB962C8B-B14F-4D97-AF65-F5344CB8AC3E}">
        <p14:creationId xmlns:p14="http://schemas.microsoft.com/office/powerpoint/2010/main" val="1226425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5BBEC-CD68-4ADC-8B08-337324569FBF}"/>
              </a:ext>
            </a:extLst>
          </p:cNvPr>
          <p:cNvSpPr>
            <a:spLocks noGrp="1"/>
          </p:cNvSpPr>
          <p:nvPr>
            <p:ph type="title"/>
          </p:nvPr>
        </p:nvSpPr>
        <p:spPr>
          <a:xfrm>
            <a:off x="952108" y="954756"/>
            <a:ext cx="3610164" cy="4946003"/>
          </a:xfrm>
        </p:spPr>
        <p:txBody>
          <a:bodyPr>
            <a:normAutofit/>
          </a:bodyPr>
          <a:lstStyle/>
          <a:p>
            <a:r>
              <a:rPr lang="en-GB" sz="3600" dirty="0">
                <a:solidFill>
                  <a:schemeClr val="tx1"/>
                </a:solidFill>
              </a:rPr>
              <a:t>Diary App’s:</a:t>
            </a:r>
            <a:br>
              <a:rPr lang="en-GB" sz="3600" dirty="0">
                <a:solidFill>
                  <a:schemeClr val="tx1"/>
                </a:solidFill>
              </a:rPr>
            </a:br>
            <a:r>
              <a:rPr lang="en-GB" sz="3600" dirty="0">
                <a:solidFill>
                  <a:schemeClr val="tx1"/>
                </a:solidFill>
              </a:rPr>
              <a:t>Advantages</a:t>
            </a:r>
          </a:p>
        </p:txBody>
      </p:sp>
      <p:sp>
        <p:nvSpPr>
          <p:cNvPr id="3" name="Content Placeholder 2">
            <a:extLst>
              <a:ext uri="{FF2B5EF4-FFF2-40B4-BE49-F238E27FC236}">
                <a16:creationId xmlns:a16="http://schemas.microsoft.com/office/drawing/2014/main" id="{713B8E46-AF1A-4171-A910-7818555AEC12}"/>
              </a:ext>
            </a:extLst>
          </p:cNvPr>
          <p:cNvSpPr>
            <a:spLocks noGrp="1"/>
          </p:cNvSpPr>
          <p:nvPr>
            <p:ph idx="1"/>
          </p:nvPr>
        </p:nvSpPr>
        <p:spPr>
          <a:xfrm>
            <a:off x="4939402" y="460477"/>
            <a:ext cx="6967492" cy="6130003"/>
          </a:xfrm>
        </p:spPr>
        <p:txBody>
          <a:bodyPr anchor="ctr">
            <a:normAutofit/>
          </a:bodyPr>
          <a:lstStyle/>
          <a:p>
            <a:pPr>
              <a:lnSpc>
                <a:spcPct val="90000"/>
              </a:lnSpc>
            </a:pPr>
            <a:r>
              <a:rPr lang="en-GB" sz="2000" dirty="0">
                <a:solidFill>
                  <a:srgbClr val="212121"/>
                </a:solidFill>
              </a:rPr>
              <a:t>Password protection for participants </a:t>
            </a:r>
          </a:p>
          <a:p>
            <a:pPr>
              <a:lnSpc>
                <a:spcPct val="90000"/>
              </a:lnSpc>
            </a:pPr>
            <a:r>
              <a:rPr lang="en-GB" sz="2000" dirty="0">
                <a:solidFill>
                  <a:srgbClr val="212121"/>
                </a:solidFill>
              </a:rPr>
              <a:t>Ease of use for participants (hopefully!) </a:t>
            </a:r>
          </a:p>
          <a:p>
            <a:pPr>
              <a:lnSpc>
                <a:spcPct val="90000"/>
              </a:lnSpc>
            </a:pPr>
            <a:r>
              <a:rPr lang="en-GB" sz="2000" dirty="0">
                <a:solidFill>
                  <a:srgbClr val="212121"/>
                </a:solidFill>
              </a:rPr>
              <a:t>Immediate receipt of diary entries (reducing data loss) </a:t>
            </a:r>
          </a:p>
          <a:p>
            <a:pPr>
              <a:lnSpc>
                <a:spcPct val="90000"/>
              </a:lnSpc>
            </a:pPr>
            <a:r>
              <a:rPr lang="en-GB" sz="2000" dirty="0">
                <a:solidFill>
                  <a:srgbClr val="212121"/>
                </a:solidFill>
              </a:rPr>
              <a:t>Automatic (password protected) access for all researchers in the research team </a:t>
            </a:r>
          </a:p>
          <a:p>
            <a:pPr>
              <a:lnSpc>
                <a:spcPct val="90000"/>
              </a:lnSpc>
            </a:pPr>
            <a:r>
              <a:rPr lang="en-GB" sz="2000" dirty="0">
                <a:solidFill>
                  <a:srgbClr val="212121"/>
                </a:solidFill>
              </a:rPr>
              <a:t>Multi-modal options contained within each entry (flexibility) </a:t>
            </a:r>
          </a:p>
          <a:p>
            <a:pPr>
              <a:lnSpc>
                <a:spcPct val="90000"/>
              </a:lnSpc>
            </a:pPr>
            <a:r>
              <a:rPr lang="en-GB" sz="2000" dirty="0">
                <a:solidFill>
                  <a:srgbClr val="212121"/>
                </a:solidFill>
              </a:rPr>
              <a:t>Media/ organisational interest (&amp; therefore potential to enhance participant recruitment) </a:t>
            </a:r>
          </a:p>
          <a:p>
            <a:pPr>
              <a:lnSpc>
                <a:spcPct val="90000"/>
              </a:lnSpc>
            </a:pPr>
            <a:r>
              <a:rPr lang="en-GB" sz="2000" dirty="0">
                <a:solidFill>
                  <a:srgbClr val="212121"/>
                </a:solidFill>
              </a:rPr>
              <a:t>Contribution to your field </a:t>
            </a:r>
          </a:p>
        </p:txBody>
      </p:sp>
    </p:spTree>
    <p:extLst>
      <p:ext uri="{BB962C8B-B14F-4D97-AF65-F5344CB8AC3E}">
        <p14:creationId xmlns:p14="http://schemas.microsoft.com/office/powerpoint/2010/main" val="3602907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5BBEC-CD68-4ADC-8B08-337324569FBF}"/>
              </a:ext>
            </a:extLst>
          </p:cNvPr>
          <p:cNvSpPr>
            <a:spLocks noGrp="1"/>
          </p:cNvSpPr>
          <p:nvPr>
            <p:ph type="title"/>
          </p:nvPr>
        </p:nvSpPr>
        <p:spPr>
          <a:xfrm>
            <a:off x="952108" y="954756"/>
            <a:ext cx="3668530" cy="4946003"/>
          </a:xfrm>
        </p:spPr>
        <p:txBody>
          <a:bodyPr>
            <a:normAutofit/>
          </a:bodyPr>
          <a:lstStyle/>
          <a:p>
            <a:r>
              <a:rPr lang="en-GB" sz="3600" dirty="0">
                <a:solidFill>
                  <a:schemeClr val="tx1"/>
                </a:solidFill>
              </a:rPr>
              <a:t>Diary App’s:</a:t>
            </a:r>
            <a:br>
              <a:rPr lang="en-GB" sz="3600" dirty="0">
                <a:solidFill>
                  <a:schemeClr val="tx1"/>
                </a:solidFill>
              </a:rPr>
            </a:br>
            <a:r>
              <a:rPr lang="en-GB" sz="3600" dirty="0">
                <a:solidFill>
                  <a:schemeClr val="tx1"/>
                </a:solidFill>
              </a:rPr>
              <a:t>Challenges</a:t>
            </a:r>
          </a:p>
        </p:txBody>
      </p:sp>
      <p:sp>
        <p:nvSpPr>
          <p:cNvPr id="3" name="Content Placeholder 2">
            <a:extLst>
              <a:ext uri="{FF2B5EF4-FFF2-40B4-BE49-F238E27FC236}">
                <a16:creationId xmlns:a16="http://schemas.microsoft.com/office/drawing/2014/main" id="{713B8E46-AF1A-4171-A910-7818555AEC12}"/>
              </a:ext>
            </a:extLst>
          </p:cNvPr>
          <p:cNvSpPr>
            <a:spLocks noGrp="1"/>
          </p:cNvSpPr>
          <p:nvPr>
            <p:ph idx="1"/>
          </p:nvPr>
        </p:nvSpPr>
        <p:spPr>
          <a:xfrm>
            <a:off x="4939402" y="460477"/>
            <a:ext cx="6967492" cy="5536911"/>
          </a:xfrm>
        </p:spPr>
        <p:txBody>
          <a:bodyPr anchor="ctr">
            <a:normAutofit fontScale="70000" lnSpcReduction="20000"/>
          </a:bodyPr>
          <a:lstStyle/>
          <a:p>
            <a:pPr>
              <a:lnSpc>
                <a:spcPct val="90000"/>
              </a:lnSpc>
            </a:pPr>
            <a:r>
              <a:rPr lang="en-GB" sz="3200" dirty="0">
                <a:solidFill>
                  <a:srgbClr val="212121"/>
                </a:solidFill>
              </a:rPr>
              <a:t>Is there an existing app I can use? </a:t>
            </a:r>
          </a:p>
          <a:p>
            <a:pPr>
              <a:lnSpc>
                <a:spcPct val="90000"/>
              </a:lnSpc>
            </a:pPr>
            <a:r>
              <a:rPr lang="en-GB" sz="3200" dirty="0">
                <a:solidFill>
                  <a:srgbClr val="212121"/>
                </a:solidFill>
              </a:rPr>
              <a:t>Can I develop my own app? </a:t>
            </a:r>
          </a:p>
          <a:p>
            <a:pPr>
              <a:lnSpc>
                <a:spcPct val="90000"/>
              </a:lnSpc>
            </a:pPr>
            <a:r>
              <a:rPr lang="en-GB" sz="3200" dirty="0">
                <a:solidFill>
                  <a:srgbClr val="212121"/>
                </a:solidFill>
              </a:rPr>
              <a:t>Funding your own app – cost </a:t>
            </a:r>
          </a:p>
          <a:p>
            <a:pPr>
              <a:lnSpc>
                <a:spcPct val="90000"/>
              </a:lnSpc>
            </a:pPr>
            <a:r>
              <a:rPr lang="en-GB" sz="3200" dirty="0">
                <a:solidFill>
                  <a:srgbClr val="212121"/>
                </a:solidFill>
              </a:rPr>
              <a:t>Developing the app…</a:t>
            </a:r>
          </a:p>
          <a:p>
            <a:pPr lvl="1">
              <a:lnSpc>
                <a:spcPct val="90000"/>
              </a:lnSpc>
            </a:pPr>
            <a:r>
              <a:rPr lang="en-GB" sz="2400" dirty="0">
                <a:solidFill>
                  <a:srgbClr val="212121"/>
                </a:solidFill>
              </a:rPr>
              <a:t>Finding the right person for the job </a:t>
            </a:r>
          </a:p>
          <a:p>
            <a:pPr lvl="1">
              <a:lnSpc>
                <a:spcPct val="90000"/>
              </a:lnSpc>
            </a:pPr>
            <a:r>
              <a:rPr lang="en-GB" sz="2400" dirty="0">
                <a:solidFill>
                  <a:srgbClr val="212121"/>
                </a:solidFill>
              </a:rPr>
              <a:t>Communicating your ideas</a:t>
            </a:r>
          </a:p>
          <a:p>
            <a:pPr lvl="1">
              <a:lnSpc>
                <a:spcPct val="90000"/>
              </a:lnSpc>
            </a:pPr>
            <a:r>
              <a:rPr lang="en-GB" sz="2400" dirty="0">
                <a:solidFill>
                  <a:srgbClr val="212121"/>
                </a:solidFill>
              </a:rPr>
              <a:t>Pilot testing the app </a:t>
            </a:r>
          </a:p>
          <a:p>
            <a:pPr lvl="1">
              <a:lnSpc>
                <a:spcPct val="90000"/>
              </a:lnSpc>
            </a:pPr>
            <a:r>
              <a:rPr lang="en-GB" sz="2400" dirty="0">
                <a:solidFill>
                  <a:srgbClr val="212121"/>
                </a:solidFill>
              </a:rPr>
              <a:t>Development across different platforms </a:t>
            </a:r>
          </a:p>
          <a:p>
            <a:pPr lvl="1">
              <a:lnSpc>
                <a:spcPct val="90000"/>
              </a:lnSpc>
            </a:pPr>
            <a:r>
              <a:rPr lang="en-GB" sz="2400" dirty="0">
                <a:solidFill>
                  <a:srgbClr val="212121"/>
                </a:solidFill>
              </a:rPr>
              <a:t>Maintaining the app </a:t>
            </a:r>
          </a:p>
          <a:p>
            <a:pPr>
              <a:lnSpc>
                <a:spcPct val="90000"/>
              </a:lnSpc>
            </a:pPr>
            <a:r>
              <a:rPr lang="en-GB" sz="3200" dirty="0">
                <a:solidFill>
                  <a:srgbClr val="212121"/>
                </a:solidFill>
              </a:rPr>
              <a:t>Data privacy concerns – GDPR </a:t>
            </a:r>
          </a:p>
          <a:p>
            <a:pPr>
              <a:lnSpc>
                <a:spcPct val="90000"/>
              </a:lnSpc>
            </a:pPr>
            <a:r>
              <a:rPr lang="en-GB" sz="3200" dirty="0">
                <a:solidFill>
                  <a:srgbClr val="212121"/>
                </a:solidFill>
              </a:rPr>
              <a:t>Drawing up a contract (IP) </a:t>
            </a:r>
          </a:p>
          <a:p>
            <a:pPr>
              <a:lnSpc>
                <a:spcPct val="90000"/>
              </a:lnSpc>
            </a:pPr>
            <a:endParaRPr lang="en-GB" sz="3200" dirty="0">
              <a:solidFill>
                <a:srgbClr val="212121"/>
              </a:solidFill>
            </a:endParaRPr>
          </a:p>
          <a:p>
            <a:pPr marL="0" indent="0">
              <a:lnSpc>
                <a:spcPct val="90000"/>
              </a:lnSpc>
              <a:buNone/>
            </a:pPr>
            <a:r>
              <a:rPr lang="en-GB" sz="3200" i="1" dirty="0">
                <a:solidFill>
                  <a:schemeClr val="accent1">
                    <a:lumMod val="75000"/>
                  </a:schemeClr>
                </a:solidFill>
              </a:rPr>
              <a:t>Spencer, L. and Radcliffe, L. (2018) Creating your own ‘App’ diary project:  A checklist and information sheet. Research Methods Festival, National Centre for Research Methods</a:t>
            </a:r>
          </a:p>
        </p:txBody>
      </p:sp>
    </p:spTree>
    <p:extLst>
      <p:ext uri="{BB962C8B-B14F-4D97-AF65-F5344CB8AC3E}">
        <p14:creationId xmlns:p14="http://schemas.microsoft.com/office/powerpoint/2010/main" val="3862789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500"/>
                                        <p:tgtEl>
                                          <p:spTgt spid="3">
                                            <p:txEl>
                                              <p:pRg st="5" end="5"/>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fade">
                                      <p:cBhvr>
                                        <p:cTn id="34" dur="500"/>
                                        <p:tgtEl>
                                          <p:spTgt spid="3">
                                            <p:txEl>
                                              <p:pRg st="7" end="7"/>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500"/>
                                        <p:tgtEl>
                                          <p:spTgt spid="3">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fade">
                                      <p:cBhvr>
                                        <p:cTn id="47" dur="500"/>
                                        <p:tgtEl>
                                          <p:spTgt spid="3">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12" end="12"/>
                                            </p:txEl>
                                          </p:spTgt>
                                        </p:tgtEl>
                                        <p:attrNameLst>
                                          <p:attrName>style.visibility</p:attrName>
                                        </p:attrNameLst>
                                      </p:cBhvr>
                                      <p:to>
                                        <p:strVal val="visible"/>
                                      </p:to>
                                    </p:set>
                                    <p:animEffect transition="in" filter="fade">
                                      <p:cBhvr>
                                        <p:cTn id="52"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98D33-82EF-4274-A7E6-BB3BE00722EA}"/>
              </a:ext>
            </a:extLst>
          </p:cNvPr>
          <p:cNvSpPr>
            <a:spLocks noGrp="1"/>
          </p:cNvSpPr>
          <p:nvPr>
            <p:ph type="title"/>
          </p:nvPr>
        </p:nvSpPr>
        <p:spPr>
          <a:xfrm>
            <a:off x="769620" y="543297"/>
            <a:ext cx="4486656" cy="1141497"/>
          </a:xfrm>
        </p:spPr>
        <p:txBody>
          <a:bodyPr vert="horz" lIns="91440" tIns="45720" rIns="91440" bIns="45720" rtlCol="0" anchor="ctr">
            <a:normAutofit/>
          </a:bodyPr>
          <a:lstStyle/>
          <a:p>
            <a:pPr>
              <a:lnSpc>
                <a:spcPct val="90000"/>
              </a:lnSpc>
            </a:pPr>
            <a:r>
              <a:rPr lang="en-US" sz="5000" dirty="0"/>
              <a:t>Task 2</a:t>
            </a:r>
          </a:p>
        </p:txBody>
      </p:sp>
      <p:sp>
        <p:nvSpPr>
          <p:cNvPr id="6" name="Content Placeholder 5">
            <a:extLst>
              <a:ext uri="{FF2B5EF4-FFF2-40B4-BE49-F238E27FC236}">
                <a16:creationId xmlns:a16="http://schemas.microsoft.com/office/drawing/2014/main" id="{B13B3D0E-89BA-4555-8288-89A99B851F30}"/>
              </a:ext>
            </a:extLst>
          </p:cNvPr>
          <p:cNvSpPr>
            <a:spLocks noGrp="1"/>
          </p:cNvSpPr>
          <p:nvPr>
            <p:ph idx="1"/>
          </p:nvPr>
        </p:nvSpPr>
        <p:spPr>
          <a:xfrm>
            <a:off x="6935726" y="543297"/>
            <a:ext cx="4815840" cy="5248656"/>
          </a:xfrm>
        </p:spPr>
        <p:txBody>
          <a:bodyPr>
            <a:normAutofit fontScale="85000" lnSpcReduction="20000"/>
          </a:bodyPr>
          <a:lstStyle/>
          <a:p>
            <a:pPr marL="0" indent="0" algn="ctr">
              <a:buNone/>
            </a:pPr>
            <a:r>
              <a:rPr lang="en-GB" sz="4000" dirty="0"/>
              <a:t>Brainstorm potential design choices in for your own diary study diary:</a:t>
            </a:r>
            <a:br>
              <a:rPr lang="en-GB" sz="4000" dirty="0"/>
            </a:br>
            <a:endParaRPr lang="en-GB" sz="4000" dirty="0"/>
          </a:p>
          <a:p>
            <a:r>
              <a:rPr lang="en-GB" sz="4000" dirty="0">
                <a:solidFill>
                  <a:prstClr val="black"/>
                </a:solidFill>
              </a:rPr>
              <a:t>Why a diary?</a:t>
            </a:r>
          </a:p>
          <a:p>
            <a:r>
              <a:rPr lang="en-GB" sz="4000" dirty="0">
                <a:solidFill>
                  <a:prstClr val="black"/>
                </a:solidFill>
              </a:rPr>
              <a:t>Event/ interval-contingent?</a:t>
            </a:r>
          </a:p>
          <a:p>
            <a:r>
              <a:rPr lang="en-GB" sz="4000" dirty="0">
                <a:solidFill>
                  <a:prstClr val="black"/>
                </a:solidFill>
              </a:rPr>
              <a:t>Sample considerations?</a:t>
            </a:r>
          </a:p>
          <a:p>
            <a:r>
              <a:rPr lang="en-GB" sz="4000" dirty="0">
                <a:solidFill>
                  <a:prstClr val="black"/>
                </a:solidFill>
              </a:rPr>
              <a:t>Medium, what and why?</a:t>
            </a:r>
            <a:br>
              <a:rPr lang="en-GB" sz="4000" dirty="0">
                <a:solidFill>
                  <a:prstClr val="black"/>
                </a:solidFill>
              </a:rPr>
            </a:br>
            <a:br>
              <a:rPr lang="en-GB" sz="4000" dirty="0">
                <a:solidFill>
                  <a:prstClr val="black"/>
                </a:solidFill>
              </a:rPr>
            </a:br>
            <a:endParaRPr lang="en-GB" sz="3600" dirty="0"/>
          </a:p>
        </p:txBody>
      </p:sp>
      <p:sp>
        <p:nvSpPr>
          <p:cNvPr id="7" name="Text Placeholder 6">
            <a:extLst>
              <a:ext uri="{FF2B5EF4-FFF2-40B4-BE49-F238E27FC236}">
                <a16:creationId xmlns:a16="http://schemas.microsoft.com/office/drawing/2014/main" id="{0E5ED5AA-A25E-4D66-9736-E7C5EA6DE949}"/>
              </a:ext>
            </a:extLst>
          </p:cNvPr>
          <p:cNvSpPr>
            <a:spLocks noGrp="1"/>
          </p:cNvSpPr>
          <p:nvPr>
            <p:ph type="body" sz="half" idx="2"/>
          </p:nvPr>
        </p:nvSpPr>
        <p:spPr/>
        <p:txBody>
          <a:bodyPr/>
          <a:lstStyle/>
          <a:p>
            <a:endParaRPr lang="en-GB"/>
          </a:p>
        </p:txBody>
      </p:sp>
      <mc:AlternateContent xmlns:mc="http://schemas.openxmlformats.org/markup-compatibility/2006" xmlns:am3d="http://schemas.microsoft.com/office/drawing/2017/model3d">
        <mc:Choice Requires="am3d">
          <p:graphicFrame>
            <p:nvGraphicFramePr>
              <p:cNvPr id="3" name="3D Model 2" descr="Head With Gears">
                <a:extLst>
                  <a:ext uri="{FF2B5EF4-FFF2-40B4-BE49-F238E27FC236}">
                    <a16:creationId xmlns:a16="http://schemas.microsoft.com/office/drawing/2014/main" id="{F68A6558-40A2-4F47-8457-EBE15BF9A225}"/>
                  </a:ext>
                </a:extLst>
              </p:cNvPr>
              <p:cNvGraphicFramePr>
                <a:graphicFrameLocks noChangeAspect="1"/>
              </p:cNvGraphicFramePr>
              <p:nvPr/>
            </p:nvGraphicFramePr>
            <p:xfrm>
              <a:off x="1500605" y="2423009"/>
              <a:ext cx="3339473" cy="3792966"/>
            </p:xfrm>
            <a:graphic>
              <a:graphicData uri="http://schemas.microsoft.com/office/drawing/2017/model3d">
                <am3d:model3d r:embed="rId3">
                  <am3d:spPr>
                    <a:xfrm>
                      <a:off x="0" y="0"/>
                      <a:ext cx="3339473" cy="3792966"/>
                    </a:xfrm>
                    <a:prstGeom prst="rect">
                      <a:avLst/>
                    </a:prstGeom>
                  </am3d:spPr>
                  <am3d:camera>
                    <am3d:pos x="0" y="0" z="62689370"/>
                    <am3d:up dx="0" dy="36000000" dz="0"/>
                    <am3d:lookAt x="0" y="0" z="0"/>
                    <am3d:perspective fov="2700000"/>
                  </am3d:camera>
                  <am3d:trans>
                    <am3d:meterPerModelUnit n="119171" d="1000000"/>
                    <am3d:preTrans dx="-164765" dy="-18081215" dz="-21786"/>
                    <am3d:scale>
                      <am3d:sx n="1000000" d="1000000"/>
                      <am3d:sy n="1000000" d="1000000"/>
                      <am3d:sz n="1000000" d="1000000"/>
                    </am3d:scale>
                    <am3d:rot/>
                    <am3d:postTrans dx="0" dy="0" dz="0"/>
                  </am3d:trans>
                  <am3d:raster rName="Office3DRenderer" rVer="16.0.8326">
                    <am3d:blip r:embed="rId4"/>
                  </am3d:raster>
                  <am3d:objViewport viewportSz="541866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xmlns="">
          <p:pic>
            <p:nvPicPr>
              <p:cNvPr id="3" name="3D Model 2" descr="Head With Gears">
                <a:extLst>
                  <a:ext uri="{FF2B5EF4-FFF2-40B4-BE49-F238E27FC236}">
                    <a16:creationId xmlns:a16="http://schemas.microsoft.com/office/drawing/2014/main" id="{F68A6558-40A2-4F47-8457-EBE15BF9A225}"/>
                  </a:ext>
                </a:extLst>
              </p:cNvPr>
              <p:cNvPicPr>
                <a:picLocks noGrp="1" noRot="1" noChangeAspect="1" noMove="1" noResize="1" noEditPoints="1" noAdjustHandles="1" noChangeArrowheads="1" noChangeShapeType="1" noCrop="1"/>
              </p:cNvPicPr>
              <p:nvPr/>
            </p:nvPicPr>
            <p:blipFill>
              <a:blip r:embed="rId5"/>
              <a:stretch>
                <a:fillRect/>
              </a:stretch>
            </p:blipFill>
            <p:spPr>
              <a:xfrm>
                <a:off x="1500605" y="2423009"/>
                <a:ext cx="3339473" cy="3792966"/>
              </a:xfrm>
              <a:prstGeom prst="rect">
                <a:avLst/>
              </a:prstGeom>
            </p:spPr>
          </p:pic>
        </mc:Fallback>
      </mc:AlternateContent>
    </p:spTree>
    <p:extLst>
      <p:ext uri="{BB962C8B-B14F-4D97-AF65-F5344CB8AC3E}">
        <p14:creationId xmlns:p14="http://schemas.microsoft.com/office/powerpoint/2010/main" val="2062089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mph" presetSubtype="128" accel="10000" decel="10000" fill="hold" nodeType="clickEffect">
                                  <p:stCondLst>
                                    <p:cond delay="0"/>
                                  </p:stCondLst>
                                  <p:childTnLst>
                                    <p:animRot by="21600000">
                                      <p:cBhvr>
                                        <p:cTn id="6" dur="20000" fill="hold"/>
                                        <p:tgtEl>
                                          <p:spTgt spid="3"/>
                                        </p:tgtEl>
                                        <p:attrNameLst>
                                          <p:attrName>3d.view.rotation.y</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A30AC01-44C5-4586-A4CB-856D2BE33FD3}"/>
              </a:ext>
            </a:extLst>
          </p:cNvPr>
          <p:cNvSpPr>
            <a:spLocks noGrp="1"/>
          </p:cNvSpPr>
          <p:nvPr>
            <p:ph type="title"/>
          </p:nvPr>
        </p:nvSpPr>
        <p:spPr>
          <a:xfrm>
            <a:off x="1160825" y="1148793"/>
            <a:ext cx="9863639" cy="3375525"/>
          </a:xfrm>
        </p:spPr>
        <p:txBody>
          <a:bodyPr vert="horz" lIns="91440" tIns="45720" rIns="91440" bIns="45720" rtlCol="0" anchor="ctr">
            <a:normAutofit/>
          </a:bodyPr>
          <a:lstStyle/>
          <a:p>
            <a:r>
              <a:rPr lang="en-US" sz="6000" dirty="0" err="1">
                <a:solidFill>
                  <a:srgbClr val="212121"/>
                </a:solidFill>
              </a:rPr>
              <a:t>Analysing</a:t>
            </a:r>
            <a:r>
              <a:rPr lang="en-US" sz="6000" dirty="0">
                <a:solidFill>
                  <a:srgbClr val="212121"/>
                </a:solidFill>
              </a:rPr>
              <a:t> Qualitative Diary Data</a:t>
            </a:r>
          </a:p>
        </p:txBody>
      </p:sp>
    </p:spTree>
    <p:extLst>
      <p:ext uri="{BB962C8B-B14F-4D97-AF65-F5344CB8AC3E}">
        <p14:creationId xmlns:p14="http://schemas.microsoft.com/office/powerpoint/2010/main" val="265624568"/>
      </p:ext>
    </p:extLst>
  </p:cSld>
  <p:clrMapOvr>
    <a:overrideClrMapping bg1="dk1" tx1="lt1" bg2="dk2" tx2="lt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5BBEC-CD68-4ADC-8B08-337324569FBF}"/>
              </a:ext>
            </a:extLst>
          </p:cNvPr>
          <p:cNvSpPr>
            <a:spLocks noGrp="1"/>
          </p:cNvSpPr>
          <p:nvPr>
            <p:ph type="title"/>
          </p:nvPr>
        </p:nvSpPr>
        <p:spPr>
          <a:xfrm>
            <a:off x="314734" y="305364"/>
            <a:ext cx="10954787" cy="1387125"/>
          </a:xfrm>
        </p:spPr>
        <p:txBody>
          <a:bodyPr>
            <a:normAutofit/>
          </a:bodyPr>
          <a:lstStyle/>
          <a:p>
            <a:r>
              <a:rPr lang="en-GB" sz="3600" dirty="0">
                <a:solidFill>
                  <a:schemeClr val="tx1"/>
                </a:solidFill>
              </a:rPr>
              <a:t>Analysing Qualitative Diary Data:</a:t>
            </a:r>
            <a:br>
              <a:rPr lang="en-GB" sz="3600" dirty="0">
                <a:solidFill>
                  <a:schemeClr val="tx1"/>
                </a:solidFill>
              </a:rPr>
            </a:br>
            <a:r>
              <a:rPr lang="en-GB" sz="3600" dirty="0">
                <a:solidFill>
                  <a:schemeClr val="tx1"/>
                </a:solidFill>
              </a:rPr>
              <a:t>Some challenges</a:t>
            </a:r>
          </a:p>
        </p:txBody>
      </p:sp>
      <p:sp>
        <p:nvSpPr>
          <p:cNvPr id="5" name="Content Placeholder 4">
            <a:extLst>
              <a:ext uri="{FF2B5EF4-FFF2-40B4-BE49-F238E27FC236}">
                <a16:creationId xmlns:a16="http://schemas.microsoft.com/office/drawing/2014/main" id="{45070BC2-2BD6-4247-8229-3EC4CE111114}"/>
              </a:ext>
            </a:extLst>
          </p:cNvPr>
          <p:cNvSpPr>
            <a:spLocks noGrp="1"/>
          </p:cNvSpPr>
          <p:nvPr>
            <p:ph idx="1"/>
          </p:nvPr>
        </p:nvSpPr>
        <p:spPr>
          <a:xfrm>
            <a:off x="431518" y="2083567"/>
            <a:ext cx="8124107" cy="4469069"/>
          </a:xfrm>
        </p:spPr>
        <p:txBody>
          <a:bodyPr>
            <a:normAutofit fontScale="85000" lnSpcReduction="20000"/>
          </a:bodyPr>
          <a:lstStyle/>
          <a:p>
            <a:pPr>
              <a:lnSpc>
                <a:spcPct val="90000"/>
              </a:lnSpc>
            </a:pPr>
            <a:r>
              <a:rPr lang="en-GB" sz="2600" dirty="0">
                <a:solidFill>
                  <a:srgbClr val="212121"/>
                </a:solidFill>
              </a:rPr>
              <a:t>Diary data is voluminous and complex </a:t>
            </a:r>
          </a:p>
          <a:p>
            <a:pPr>
              <a:lnSpc>
                <a:spcPct val="90000"/>
              </a:lnSpc>
            </a:pPr>
            <a:r>
              <a:rPr lang="en-GB" sz="2600" dirty="0">
                <a:solidFill>
                  <a:srgbClr val="212121"/>
                </a:solidFill>
              </a:rPr>
              <a:t>Currently a lack of detailed information on how to analyse qualitative diary data – no diary specific analysis approach </a:t>
            </a:r>
          </a:p>
          <a:p>
            <a:pPr>
              <a:lnSpc>
                <a:spcPct val="90000"/>
              </a:lnSpc>
            </a:pPr>
            <a:r>
              <a:rPr lang="en-GB" sz="2600" dirty="0">
                <a:solidFill>
                  <a:srgbClr val="212121"/>
                </a:solidFill>
              </a:rPr>
              <a:t>Available qualitative analysis approaches have limitations when analysing diary data e.g. Using themes/thematic analysis constrains our ability to follow cases or even themes over time in a systematic way</a:t>
            </a:r>
          </a:p>
          <a:p>
            <a:pPr>
              <a:lnSpc>
                <a:spcPct val="90000"/>
              </a:lnSpc>
            </a:pPr>
            <a:r>
              <a:rPr lang="en-GB" sz="2600" dirty="0">
                <a:solidFill>
                  <a:srgbClr val="212121"/>
                </a:solidFill>
              </a:rPr>
              <a:t>Ask yourself</a:t>
            </a:r>
            <a:r>
              <a:rPr lang="en-GB" sz="2200" dirty="0">
                <a:solidFill>
                  <a:srgbClr val="212121"/>
                </a:solidFill>
              </a:rPr>
              <a:t>, </a:t>
            </a:r>
            <a:r>
              <a:rPr lang="en-GB" sz="2600" b="1" i="1" dirty="0">
                <a:solidFill>
                  <a:srgbClr val="212121"/>
                </a:solidFill>
              </a:rPr>
              <a:t>why did you use qualitative diaries in the first place? </a:t>
            </a:r>
            <a:r>
              <a:rPr lang="en-GB" sz="2600" b="1" dirty="0">
                <a:solidFill>
                  <a:srgbClr val="212121"/>
                </a:solidFill>
              </a:rPr>
              <a:t>(see the rationale in published studies) </a:t>
            </a:r>
            <a:endParaRPr lang="en-GB" sz="2200" b="1" dirty="0">
              <a:solidFill>
                <a:srgbClr val="212121"/>
              </a:solidFill>
            </a:endParaRPr>
          </a:p>
          <a:p>
            <a:pPr lvl="1">
              <a:lnSpc>
                <a:spcPct val="90000"/>
              </a:lnSpc>
            </a:pPr>
            <a:r>
              <a:rPr lang="en-GB" sz="2600" dirty="0">
                <a:solidFill>
                  <a:srgbClr val="212121"/>
                </a:solidFill>
              </a:rPr>
              <a:t>To capture events/experience/thoughts/emotions in the moment? </a:t>
            </a:r>
          </a:p>
          <a:p>
            <a:pPr lvl="1">
              <a:lnSpc>
                <a:spcPct val="90000"/>
              </a:lnSpc>
            </a:pPr>
            <a:r>
              <a:rPr lang="en-GB" sz="2600" dirty="0">
                <a:solidFill>
                  <a:srgbClr val="212121"/>
                </a:solidFill>
              </a:rPr>
              <a:t>To capture change over time? </a:t>
            </a:r>
          </a:p>
          <a:p>
            <a:pPr lvl="1">
              <a:lnSpc>
                <a:spcPct val="90000"/>
              </a:lnSpc>
            </a:pPr>
            <a:r>
              <a:rPr lang="en-GB" sz="2600" dirty="0">
                <a:solidFill>
                  <a:srgbClr val="212121"/>
                </a:solidFill>
              </a:rPr>
              <a:t>Both? - Requires an approach able to capture the process of change over time without losing insights about experiences/thoughts/feelings at particular points in time. </a:t>
            </a:r>
            <a:endParaRPr lang="en-GB" sz="1700" dirty="0">
              <a:solidFill>
                <a:srgbClr val="212121"/>
              </a:solidFill>
            </a:endParaRPr>
          </a:p>
          <a:p>
            <a:endParaRPr lang="en-GB" dirty="0"/>
          </a:p>
        </p:txBody>
      </p:sp>
      <p:pic>
        <p:nvPicPr>
          <p:cNvPr id="11" name="Content Placeholder 7">
            <a:extLst>
              <a:ext uri="{FF2B5EF4-FFF2-40B4-BE49-F238E27FC236}">
                <a16:creationId xmlns:a16="http://schemas.microsoft.com/office/drawing/2014/main" id="{32BC8784-F3EB-4DC5-A78D-E386024EEE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55626" y="1774031"/>
            <a:ext cx="3309937" cy="3309937"/>
          </a:xfrm>
          <a:prstGeom prst="rect">
            <a:avLst/>
          </a:prstGeom>
        </p:spPr>
      </p:pic>
    </p:spTree>
    <p:extLst>
      <p:ext uri="{BB962C8B-B14F-4D97-AF65-F5344CB8AC3E}">
        <p14:creationId xmlns:p14="http://schemas.microsoft.com/office/powerpoint/2010/main" val="6837831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5405438" cy="1460500"/>
          </a:xfrm>
        </p:spPr>
        <p:txBody>
          <a:bodyPr>
            <a:normAutofit fontScale="90000"/>
          </a:bodyPr>
          <a:lstStyle/>
          <a:p>
            <a:br>
              <a:rPr lang="en-GB" dirty="0"/>
            </a:br>
            <a:r>
              <a:rPr lang="en-GB" sz="3100" dirty="0"/>
              <a:t>A Thematic &amp; Diagrammatical example </a:t>
            </a:r>
            <a:r>
              <a:rPr lang="en-GB" sz="2200" dirty="0"/>
              <a:t>(Radcliffe, 2013; 2014) </a:t>
            </a:r>
            <a:br>
              <a:rPr lang="en-GB" sz="3200" dirty="0"/>
            </a:br>
            <a:endParaRPr lang="en-GB" i="1" dirty="0"/>
          </a:p>
        </p:txBody>
      </p:sp>
      <p:pic>
        <p:nvPicPr>
          <p:cNvPr id="4" name="Content Placeholder 3"/>
          <p:cNvPicPr>
            <a:picLocks noGrp="1" noChangeAspect="1"/>
          </p:cNvPicPr>
          <p:nvPr>
            <p:ph idx="4294967295"/>
          </p:nvPr>
        </p:nvPicPr>
        <p:blipFill>
          <a:blip r:embed="rId3"/>
          <a:stretch>
            <a:fillRect/>
          </a:stretch>
        </p:blipFill>
        <p:spPr>
          <a:xfrm>
            <a:off x="2572093" y="2565695"/>
            <a:ext cx="3068638" cy="3575050"/>
          </a:xfrm>
          <a:prstGeom prst="rect">
            <a:avLst/>
          </a:prstGeom>
        </p:spPr>
      </p:pic>
      <p:pic>
        <p:nvPicPr>
          <p:cNvPr id="5" name="Picture 4"/>
          <p:cNvPicPr>
            <a:picLocks noChangeAspect="1"/>
          </p:cNvPicPr>
          <p:nvPr/>
        </p:nvPicPr>
        <p:blipFill>
          <a:blip r:embed="rId4"/>
          <a:stretch>
            <a:fillRect/>
          </a:stretch>
        </p:blipFill>
        <p:spPr>
          <a:xfrm>
            <a:off x="6477802" y="2197303"/>
            <a:ext cx="5127869" cy="4093428"/>
          </a:xfrm>
          <a:prstGeom prst="rect">
            <a:avLst/>
          </a:prstGeom>
        </p:spPr>
      </p:pic>
      <p:sp>
        <p:nvSpPr>
          <p:cNvPr id="3" name="TextBox 2">
            <a:extLst>
              <a:ext uri="{FF2B5EF4-FFF2-40B4-BE49-F238E27FC236}">
                <a16:creationId xmlns:a16="http://schemas.microsoft.com/office/drawing/2014/main" id="{309DE1FD-F6F7-43CE-8D6C-9D711E779854}"/>
              </a:ext>
            </a:extLst>
          </p:cNvPr>
          <p:cNvSpPr txBox="1"/>
          <p:nvPr/>
        </p:nvSpPr>
        <p:spPr>
          <a:xfrm>
            <a:off x="184122" y="2633646"/>
            <a:ext cx="2181843" cy="2800767"/>
          </a:xfrm>
          <a:prstGeom prst="rect">
            <a:avLst/>
          </a:prstGeom>
          <a:solidFill>
            <a:schemeClr val="bg1">
              <a:lumMod val="95000"/>
            </a:schemeClr>
          </a:solidFill>
          <a:ln w="12700">
            <a:solidFill>
              <a:schemeClr val="accent1"/>
            </a:solidFill>
          </a:ln>
        </p:spPr>
        <p:txBody>
          <a:bodyPr wrap="square" rtlCol="0">
            <a:spAutoFit/>
          </a:bodyPr>
          <a:lstStyle/>
          <a:p>
            <a:r>
              <a:rPr lang="en-GB" b="1" dirty="0"/>
              <a:t>Research Questions: </a:t>
            </a:r>
          </a:p>
          <a:p>
            <a:endParaRPr lang="en-GB" sz="2000" i="1" dirty="0"/>
          </a:p>
          <a:p>
            <a:r>
              <a:rPr lang="en-GB" sz="2000" i="1" dirty="0"/>
              <a:t>How do couples resolve daily work-family conflicts?</a:t>
            </a:r>
          </a:p>
          <a:p>
            <a:endParaRPr lang="en-GB" sz="2000" i="1" dirty="0"/>
          </a:p>
          <a:p>
            <a:r>
              <a:rPr lang="en-GB" sz="2000" i="1" dirty="0"/>
              <a:t>Why are conflicts resolved in this way?</a:t>
            </a:r>
            <a:endParaRPr lang="en-GB" i="1" dirty="0"/>
          </a:p>
        </p:txBody>
      </p:sp>
      <p:sp>
        <p:nvSpPr>
          <p:cNvPr id="6" name="Callout: Right Arrow 5">
            <a:extLst>
              <a:ext uri="{FF2B5EF4-FFF2-40B4-BE49-F238E27FC236}">
                <a16:creationId xmlns:a16="http://schemas.microsoft.com/office/drawing/2014/main" id="{A9E35220-CB11-4440-8F36-57A67329D33D}"/>
              </a:ext>
            </a:extLst>
          </p:cNvPr>
          <p:cNvSpPr/>
          <p:nvPr/>
        </p:nvSpPr>
        <p:spPr>
          <a:xfrm>
            <a:off x="5222367" y="2197303"/>
            <a:ext cx="1903770" cy="2274164"/>
          </a:xfrm>
          <a:prstGeom prst="rightArrowCallout">
            <a:avLst/>
          </a:prstGeom>
          <a:solidFill>
            <a:schemeClr val="accent5">
              <a:lumMod val="60000"/>
              <a:lumOff val="40000"/>
            </a:schemeClr>
          </a:solid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rPr>
              <a:t>Step 2:</a:t>
            </a:r>
          </a:p>
          <a:p>
            <a:pPr algn="ctr"/>
            <a:r>
              <a:rPr lang="en-GB" b="1" dirty="0">
                <a:solidFill>
                  <a:schemeClr val="tx1"/>
                </a:solidFill>
              </a:rPr>
              <a:t>Create Activity/ Event Diagrams</a:t>
            </a:r>
          </a:p>
        </p:txBody>
      </p:sp>
      <p:sp>
        <p:nvSpPr>
          <p:cNvPr id="7" name="Callout: Right Arrow 6">
            <a:extLst>
              <a:ext uri="{FF2B5EF4-FFF2-40B4-BE49-F238E27FC236}">
                <a16:creationId xmlns:a16="http://schemas.microsoft.com/office/drawing/2014/main" id="{E294418F-E5AC-405B-8C8B-2EE5BAE4C795}"/>
              </a:ext>
            </a:extLst>
          </p:cNvPr>
          <p:cNvSpPr/>
          <p:nvPr/>
        </p:nvSpPr>
        <p:spPr>
          <a:xfrm rot="5400000">
            <a:off x="8187661" y="28313"/>
            <a:ext cx="1462330" cy="3733712"/>
          </a:xfrm>
          <a:prstGeom prst="rightArrowCallout">
            <a:avLst/>
          </a:prstGeom>
          <a:solidFill>
            <a:schemeClr val="accent5">
              <a:lumMod val="60000"/>
              <a:lumOff val="40000"/>
            </a:schemeClr>
          </a:solid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GB" b="1" dirty="0">
                <a:solidFill>
                  <a:schemeClr val="tx1"/>
                </a:solidFill>
              </a:rPr>
              <a:t>Step 3: Comparative analysis – within and between participants</a:t>
            </a:r>
          </a:p>
        </p:txBody>
      </p:sp>
      <p:sp>
        <p:nvSpPr>
          <p:cNvPr id="8" name="Callout: Down Arrow 7">
            <a:extLst>
              <a:ext uri="{FF2B5EF4-FFF2-40B4-BE49-F238E27FC236}">
                <a16:creationId xmlns:a16="http://schemas.microsoft.com/office/drawing/2014/main" id="{E069C208-F3C5-444D-B77A-179EA38B0516}"/>
              </a:ext>
            </a:extLst>
          </p:cNvPr>
          <p:cNvSpPr/>
          <p:nvPr/>
        </p:nvSpPr>
        <p:spPr>
          <a:xfrm>
            <a:off x="2667055" y="1890583"/>
            <a:ext cx="2418736" cy="855406"/>
          </a:xfrm>
          <a:prstGeom prst="downArrowCallout">
            <a:avLst/>
          </a:prstGeom>
          <a:solidFill>
            <a:schemeClr val="accent5">
              <a:lumMod val="60000"/>
              <a:lumOff val="40000"/>
            </a:schemeClr>
          </a:solid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rPr>
              <a:t>Step 1: Thematic Analysis</a:t>
            </a:r>
          </a:p>
        </p:txBody>
      </p:sp>
      <p:sp>
        <p:nvSpPr>
          <p:cNvPr id="9" name="Rectangle 8">
            <a:extLst>
              <a:ext uri="{FF2B5EF4-FFF2-40B4-BE49-F238E27FC236}">
                <a16:creationId xmlns:a16="http://schemas.microsoft.com/office/drawing/2014/main" id="{1BD75712-1C5D-4B6C-878A-D43FC2574731}"/>
              </a:ext>
            </a:extLst>
          </p:cNvPr>
          <p:cNvSpPr/>
          <p:nvPr/>
        </p:nvSpPr>
        <p:spPr>
          <a:xfrm>
            <a:off x="5405284" y="517673"/>
            <a:ext cx="6096000" cy="646331"/>
          </a:xfrm>
          <a:prstGeom prst="rect">
            <a:avLst/>
          </a:prstGeom>
        </p:spPr>
        <p:txBody>
          <a:bodyPr>
            <a:spAutoFit/>
          </a:bodyPr>
          <a:lstStyle/>
          <a:p>
            <a:r>
              <a:rPr lang="en-GB" b="1" i="1" dirty="0"/>
              <a:t>Analysing diaries to capture experiences in the moment and exploring how different elements connect to one another? </a:t>
            </a:r>
          </a:p>
        </p:txBody>
      </p:sp>
    </p:spTree>
    <p:extLst>
      <p:ext uri="{BB962C8B-B14F-4D97-AF65-F5344CB8AC3E}">
        <p14:creationId xmlns:p14="http://schemas.microsoft.com/office/powerpoint/2010/main" val="2958205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P spid="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7903" y="816487"/>
            <a:ext cx="4096547" cy="4946003"/>
          </a:xfrm>
        </p:spPr>
        <p:txBody>
          <a:bodyPr>
            <a:normAutofit/>
          </a:bodyPr>
          <a:lstStyle/>
          <a:p>
            <a:r>
              <a:rPr lang="en-US" sz="3600" dirty="0">
                <a:solidFill>
                  <a:schemeClr val="tx1"/>
                </a:solidFill>
              </a:rPr>
              <a:t>Conclusions:</a:t>
            </a:r>
            <a:br>
              <a:rPr lang="en-US" sz="3600" dirty="0">
                <a:solidFill>
                  <a:schemeClr val="tx1"/>
                </a:solidFill>
              </a:rPr>
            </a:br>
            <a:r>
              <a:rPr lang="en-GB" sz="3600" i="1" cap="none" spc="-150" dirty="0">
                <a:solidFill>
                  <a:schemeClr val="tx1"/>
                </a:solidFill>
                <a:latin typeface="Calibri Light" panose="020F0302020204030204"/>
              </a:rPr>
              <a:t>Nothing worth having was achieved without effort…</a:t>
            </a:r>
            <a:br>
              <a:rPr lang="en-GB" sz="3600" cap="none" spc="-150" dirty="0">
                <a:solidFill>
                  <a:schemeClr val="tx1"/>
                </a:solidFill>
                <a:latin typeface="Calibri Light" panose="020F0302020204030204"/>
              </a:rPr>
            </a:br>
            <a:endParaRPr lang="en-US" sz="3600" dirty="0">
              <a:solidFill>
                <a:schemeClr val="tx1"/>
              </a:solidFill>
            </a:endParaRPr>
          </a:p>
        </p:txBody>
      </p:sp>
      <p:sp>
        <p:nvSpPr>
          <p:cNvPr id="3" name="Content Placeholder 2"/>
          <p:cNvSpPr>
            <a:spLocks noGrp="1"/>
          </p:cNvSpPr>
          <p:nvPr>
            <p:ph idx="1"/>
          </p:nvPr>
        </p:nvSpPr>
        <p:spPr>
          <a:xfrm>
            <a:off x="4769466" y="755907"/>
            <a:ext cx="7208349" cy="5918200"/>
          </a:xfrm>
        </p:spPr>
        <p:txBody>
          <a:bodyPr anchor="ctr">
            <a:normAutofit/>
          </a:bodyPr>
          <a:lstStyle/>
          <a:p>
            <a:pPr>
              <a:lnSpc>
                <a:spcPct val="90000"/>
              </a:lnSpc>
            </a:pPr>
            <a:r>
              <a:rPr lang="en-GB" sz="2200" dirty="0">
                <a:solidFill>
                  <a:srgbClr val="212121"/>
                </a:solidFill>
              </a:rPr>
              <a:t>All qualitative diary studies are challenging and require perseverance! </a:t>
            </a:r>
          </a:p>
          <a:p>
            <a:pPr>
              <a:lnSpc>
                <a:spcPct val="90000"/>
              </a:lnSpc>
            </a:pPr>
            <a:r>
              <a:rPr lang="en-GB" sz="2200" dirty="0">
                <a:solidFill>
                  <a:srgbClr val="212121"/>
                </a:solidFill>
              </a:rPr>
              <a:t>We argue that the potential rewards make perseverance worthwhile</a:t>
            </a:r>
          </a:p>
          <a:p>
            <a:pPr>
              <a:lnSpc>
                <a:spcPct val="90000"/>
              </a:lnSpc>
            </a:pPr>
            <a:r>
              <a:rPr lang="en-GB" sz="2200" dirty="0">
                <a:solidFill>
                  <a:srgbClr val="212121"/>
                </a:solidFill>
              </a:rPr>
              <a:t>Qualitative diaries enable in-depth exploration of the everyday from the perspective of participants, reducing retrospection and permitting within person analysis over time</a:t>
            </a:r>
          </a:p>
          <a:p>
            <a:pPr>
              <a:lnSpc>
                <a:spcPct val="90000"/>
              </a:lnSpc>
            </a:pPr>
            <a:r>
              <a:rPr lang="en-GB" sz="2200" dirty="0">
                <a:solidFill>
                  <a:srgbClr val="212121"/>
                </a:solidFill>
              </a:rPr>
              <a:t>Qualitative diary methods cover a diverse range of methods - explore and make use of this diversity!</a:t>
            </a:r>
          </a:p>
          <a:p>
            <a:pPr>
              <a:lnSpc>
                <a:spcPct val="90000"/>
              </a:lnSpc>
            </a:pPr>
            <a:r>
              <a:rPr lang="en-GB" sz="2200" dirty="0">
                <a:solidFill>
                  <a:srgbClr val="212121"/>
                </a:solidFill>
              </a:rPr>
              <a:t>As always, choice of (qualitative diary) method, including analytical processes, should be led by your research questions and the aims of your study</a:t>
            </a:r>
          </a:p>
          <a:p>
            <a:pPr marL="0" indent="0">
              <a:lnSpc>
                <a:spcPct val="90000"/>
              </a:lnSpc>
              <a:buNone/>
            </a:pPr>
            <a:endParaRPr lang="en-GB" sz="2200" dirty="0">
              <a:solidFill>
                <a:srgbClr val="212121"/>
              </a:solidFill>
            </a:endParaRPr>
          </a:p>
          <a:p>
            <a:pPr>
              <a:lnSpc>
                <a:spcPct val="90000"/>
              </a:lnSpc>
            </a:pPr>
            <a:endParaRPr lang="en-GB" sz="2200" dirty="0">
              <a:solidFill>
                <a:srgbClr val="212121"/>
              </a:solidFill>
            </a:endParaRPr>
          </a:p>
        </p:txBody>
      </p:sp>
    </p:spTree>
    <p:extLst>
      <p:ext uri="{BB962C8B-B14F-4D97-AF65-F5344CB8AC3E}">
        <p14:creationId xmlns:p14="http://schemas.microsoft.com/office/powerpoint/2010/main" val="19812679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98D33-82EF-4274-A7E6-BB3BE00722EA}"/>
              </a:ext>
            </a:extLst>
          </p:cNvPr>
          <p:cNvSpPr>
            <a:spLocks noGrp="1"/>
          </p:cNvSpPr>
          <p:nvPr>
            <p:ph type="ctrTitle"/>
          </p:nvPr>
        </p:nvSpPr>
        <p:spPr>
          <a:xfrm>
            <a:off x="1600200" y="363390"/>
            <a:ext cx="8991600" cy="1645920"/>
          </a:xfrm>
        </p:spPr>
        <p:txBody>
          <a:bodyPr vert="horz" lIns="91440" tIns="45720" rIns="91440" bIns="45720" rtlCol="0" anchor="ctr">
            <a:normAutofit/>
          </a:bodyPr>
          <a:lstStyle/>
          <a:p>
            <a:pPr>
              <a:lnSpc>
                <a:spcPct val="90000"/>
              </a:lnSpc>
            </a:pPr>
            <a:r>
              <a:rPr lang="en-US" sz="5000" dirty="0"/>
              <a:t>Q&amp;A and discussion</a:t>
            </a:r>
          </a:p>
        </p:txBody>
      </p:sp>
      <mc:AlternateContent xmlns:mc="http://schemas.openxmlformats.org/markup-compatibility/2006" xmlns:am3d="http://schemas.microsoft.com/office/drawing/2017/model3d">
        <mc:Choice Requires="am3d">
          <p:graphicFrame>
            <p:nvGraphicFramePr>
              <p:cNvPr id="4" name="3D Model 3" descr="Chat">
                <a:extLst>
                  <a:ext uri="{FF2B5EF4-FFF2-40B4-BE49-F238E27FC236}">
                    <a16:creationId xmlns:a16="http://schemas.microsoft.com/office/drawing/2014/main" id="{405FAA52-E8E8-429C-BE8A-CFA6F9FB1371}"/>
                  </a:ext>
                </a:extLst>
              </p:cNvPr>
              <p:cNvGraphicFramePr>
                <a:graphicFrameLocks noChangeAspect="1"/>
              </p:cNvGraphicFramePr>
              <p:nvPr>
                <p:extLst>
                  <p:ext uri="{D42A27DB-BD31-4B8C-83A1-F6EECF244321}">
                    <p14:modId xmlns:p14="http://schemas.microsoft.com/office/powerpoint/2010/main" val="1550662593"/>
                  </p:ext>
                </p:extLst>
              </p:nvPr>
            </p:nvGraphicFramePr>
            <p:xfrm>
              <a:off x="1999387" y="2329690"/>
              <a:ext cx="8193226" cy="3837647"/>
            </p:xfrm>
            <a:graphic>
              <a:graphicData uri="http://schemas.microsoft.com/office/drawing/2017/model3d">
                <am3d:model3d r:embed="rId3">
                  <am3d:spPr>
                    <a:xfrm>
                      <a:off x="0" y="0"/>
                      <a:ext cx="8193226" cy="3837647"/>
                    </a:xfrm>
                    <a:prstGeom prst="rect">
                      <a:avLst/>
                    </a:prstGeom>
                    <a:solidFill>
                      <a:schemeClr val="accent2"/>
                    </a:solidFill>
                  </am3d:spPr>
                  <am3d:camera>
                    <am3d:pos x="0" y="0" z="61302350"/>
                    <am3d:up dx="0" dy="36000000" dz="0"/>
                    <am3d:lookAt x="0" y="0" z="0"/>
                    <am3d:perspective fov="2700000"/>
                  </am3d:camera>
                  <am3d:trans>
                    <am3d:meterPerModelUnit n="190602" d="1000000"/>
                    <am3d:preTrans dx="2246715" dy="-8468697" dz="723917"/>
                    <am3d:scale>
                      <am3d:sx n="1000000" d="1000000"/>
                      <am3d:sy n="1000000" d="1000000"/>
                      <am3d:sz n="1000000" d="1000000"/>
                    </am3d:scale>
                    <am3d:rot/>
                    <am3d:postTrans dx="0" dy="0" dz="0"/>
                  </am3d:trans>
                  <am3d:raster rName="Office3DRenderer" rVer="16.0.8326">
                    <am3d:blip r:embed="rId4"/>
                  </am3d:raster>
                  <am3d:objViewport viewportSz="9213591"/>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xmlns="">
          <p:pic>
            <p:nvPicPr>
              <p:cNvPr id="4" name="3D Model 3" descr="Chat">
                <a:extLst>
                  <a:ext uri="{FF2B5EF4-FFF2-40B4-BE49-F238E27FC236}">
                    <a16:creationId xmlns:a16="http://schemas.microsoft.com/office/drawing/2014/main" id="{405FAA52-E8E8-429C-BE8A-CFA6F9FB1371}"/>
                  </a:ext>
                </a:extLst>
              </p:cNvPr>
              <p:cNvPicPr>
                <a:picLocks noGrp="1" noRot="1" noChangeAspect="1" noMove="1" noResize="1" noEditPoints="1" noAdjustHandles="1" noChangeArrowheads="1" noChangeShapeType="1" noCrop="1"/>
              </p:cNvPicPr>
              <p:nvPr/>
            </p:nvPicPr>
            <p:blipFill>
              <a:blip r:embed="rId5"/>
              <a:stretch>
                <a:fillRect/>
              </a:stretch>
            </p:blipFill>
            <p:spPr>
              <a:xfrm>
                <a:off x="1999387" y="2329690"/>
                <a:ext cx="8193226" cy="3837647"/>
              </a:xfrm>
              <a:prstGeom prst="rect">
                <a:avLst/>
              </a:prstGeom>
              <a:solidFill>
                <a:schemeClr val="accent2"/>
              </a:solidFill>
            </p:spPr>
          </p:pic>
        </mc:Fallback>
      </mc:AlternateContent>
    </p:spTree>
    <p:extLst>
      <p:ext uri="{BB962C8B-B14F-4D97-AF65-F5344CB8AC3E}">
        <p14:creationId xmlns:p14="http://schemas.microsoft.com/office/powerpoint/2010/main" val="601352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mph" presetSubtype="128" accel="10000" decel="10000" fill="hold" nodeType="clickEffect">
                                  <p:stCondLst>
                                    <p:cond delay="0"/>
                                  </p:stCondLst>
                                  <p:childTnLst>
                                    <p:animRot by="21600000">
                                      <p:cBhvr>
                                        <p:cTn id="6" dur="20000" fill="hold"/>
                                        <p:tgtEl>
                                          <p:spTgt spid="4"/>
                                        </p:tgtEl>
                                        <p:attrNameLst>
                                          <p:attrName>3d.view.rotation.y</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250</TotalTime>
  <Words>5266</Words>
  <Application>Microsoft Office PowerPoint</Application>
  <PresentationFormat>Widescreen</PresentationFormat>
  <Paragraphs>414</Paragraphs>
  <Slides>34</Slides>
  <Notes>31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34</vt:i4>
      </vt:variant>
    </vt:vector>
  </HeadingPairs>
  <TitlesOfParts>
    <vt:vector size="42" baseType="lpstr">
      <vt:lpstr>Arial</vt:lpstr>
      <vt:lpstr>Calibri</vt:lpstr>
      <vt:lpstr>Calibri Light</vt:lpstr>
      <vt:lpstr>Gill Sans MT</vt:lpstr>
      <vt:lpstr>Symbol</vt:lpstr>
      <vt:lpstr>Times New Roman</vt:lpstr>
      <vt:lpstr>Wingdings</vt:lpstr>
      <vt:lpstr>Parcel</vt:lpstr>
      <vt:lpstr>Qualitative Diary Methods  University of Liverpool Management School</vt:lpstr>
      <vt:lpstr>An Introduction to Diary Methods</vt:lpstr>
      <vt:lpstr>Why use QDMs?</vt:lpstr>
      <vt:lpstr>So…Should I use QDMs?</vt:lpstr>
      <vt:lpstr>Qualitative Diaries: Challenges</vt:lpstr>
      <vt:lpstr>Practical considerations: Gaining &amp; Retaining Participant Engagement</vt:lpstr>
      <vt:lpstr>Practical considerations: Designing your diary study</vt:lpstr>
      <vt:lpstr>Practical considerations: Designing your diary study</vt:lpstr>
      <vt:lpstr>Ethical considerations</vt:lpstr>
      <vt:lpstr>Task 1</vt:lpstr>
      <vt:lpstr>Which Diary Medium?</vt:lpstr>
      <vt:lpstr>Designing pen and paper diaries</vt:lpstr>
      <vt:lpstr> Designing pen and paper diaries: Example </vt:lpstr>
      <vt:lpstr>PowerPoint Presentation</vt:lpstr>
      <vt:lpstr>PowerPoint Presentation</vt:lpstr>
      <vt:lpstr>Audio diaries </vt:lpstr>
      <vt:lpstr>Designing Audio Diaries: Example</vt:lpstr>
      <vt:lpstr>PowerPoint Presentation</vt:lpstr>
      <vt:lpstr>Video diaries </vt:lpstr>
      <vt:lpstr>Video Diaries: Example </vt:lpstr>
      <vt:lpstr>photo-elicitation diaries</vt:lpstr>
      <vt:lpstr>PowerPoint Presentation</vt:lpstr>
      <vt:lpstr>PowerPoint Presentation</vt:lpstr>
      <vt:lpstr> multi-modal qualitative ‘App’ diaries </vt:lpstr>
      <vt:lpstr>App based diaries  </vt:lpstr>
      <vt:lpstr>Diary App: Workplace mistreatment “WIM diary” </vt:lpstr>
      <vt:lpstr>Diary App’s: Advantages</vt:lpstr>
      <vt:lpstr>Diary App’s: Challenges</vt:lpstr>
      <vt:lpstr>Task 2</vt:lpstr>
      <vt:lpstr>Analysing Qualitative Diary Data</vt:lpstr>
      <vt:lpstr>Analysing Qualitative Diary Data: Some challenges</vt:lpstr>
      <vt:lpstr> A Thematic &amp; Diagrammatical example (Radcliffe, 2013; 2014)  </vt:lpstr>
      <vt:lpstr>Conclusions: Nothing worth having was achieved without effort… </vt:lpstr>
      <vt:lpstr>Q&amp;A and discussion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Qualitative Diary Methods  University of Liverpool Management School</dc:title>
  <dc:creator>Ryan Rafferty</dc:creator>
  <cp:lastModifiedBy>Spencer, Leighann [lspencer]</cp:lastModifiedBy>
  <cp:revision>29</cp:revision>
  <dcterms:created xsi:type="dcterms:W3CDTF">2020-09-09T14:20:01Z</dcterms:created>
  <dcterms:modified xsi:type="dcterms:W3CDTF">2020-09-10T12:06:30Z</dcterms:modified>
</cp:coreProperties>
</file>